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2"/>
  </p:notesMasterIdLst>
  <p:sldIdLst>
    <p:sldId id="256" r:id="rId2"/>
    <p:sldId id="257" r:id="rId3"/>
    <p:sldId id="258" r:id="rId4"/>
    <p:sldId id="274" r:id="rId5"/>
    <p:sldId id="259" r:id="rId6"/>
    <p:sldId id="267" r:id="rId7"/>
    <p:sldId id="275" r:id="rId8"/>
    <p:sldId id="264" r:id="rId9"/>
    <p:sldId id="412" r:id="rId10"/>
    <p:sldId id="276" r:id="rId11"/>
    <p:sldId id="277" r:id="rId12"/>
    <p:sldId id="265" r:id="rId13"/>
    <p:sldId id="413" r:id="rId14"/>
    <p:sldId id="414" r:id="rId15"/>
    <p:sldId id="282" r:id="rId16"/>
    <p:sldId id="415" r:id="rId17"/>
    <p:sldId id="283" r:id="rId18"/>
    <p:sldId id="284" r:id="rId19"/>
    <p:sldId id="285" r:id="rId20"/>
    <p:sldId id="286" r:id="rId21"/>
    <p:sldId id="416" r:id="rId22"/>
    <p:sldId id="287" r:id="rId23"/>
    <p:sldId id="288" r:id="rId24"/>
    <p:sldId id="289" r:id="rId25"/>
    <p:sldId id="261" r:id="rId26"/>
    <p:sldId id="260" r:id="rId27"/>
    <p:sldId id="262" r:id="rId28"/>
    <p:sldId id="263" r:id="rId29"/>
    <p:sldId id="268" r:id="rId30"/>
    <p:sldId id="269" r:id="rId31"/>
    <p:sldId id="271" r:id="rId32"/>
    <p:sldId id="278" r:id="rId33"/>
    <p:sldId id="280" r:id="rId34"/>
    <p:sldId id="279" r:id="rId35"/>
    <p:sldId id="272" r:id="rId36"/>
    <p:sldId id="266" r:id="rId37"/>
    <p:sldId id="273" r:id="rId38"/>
    <p:sldId id="270" r:id="rId39"/>
    <p:sldId id="290" r:id="rId40"/>
    <p:sldId id="291" r:id="rId41"/>
    <p:sldId id="292" r:id="rId42"/>
    <p:sldId id="293" r:id="rId43"/>
    <p:sldId id="294" r:id="rId44"/>
    <p:sldId id="375" r:id="rId45"/>
    <p:sldId id="403" r:id="rId46"/>
    <p:sldId id="402" r:id="rId47"/>
    <p:sldId id="376" r:id="rId48"/>
    <p:sldId id="399" r:id="rId49"/>
    <p:sldId id="377" r:id="rId50"/>
    <p:sldId id="378" r:id="rId51"/>
    <p:sldId id="379" r:id="rId52"/>
    <p:sldId id="380" r:id="rId53"/>
    <p:sldId id="382" r:id="rId54"/>
    <p:sldId id="400" r:id="rId55"/>
    <p:sldId id="401" r:id="rId56"/>
    <p:sldId id="383" r:id="rId57"/>
    <p:sldId id="398" r:id="rId58"/>
    <p:sldId id="384" r:id="rId59"/>
    <p:sldId id="353" r:id="rId60"/>
    <p:sldId id="322" r:id="rId61"/>
    <p:sldId id="312" r:id="rId62"/>
    <p:sldId id="390" r:id="rId63"/>
    <p:sldId id="404" r:id="rId64"/>
    <p:sldId id="405" r:id="rId65"/>
    <p:sldId id="406" r:id="rId66"/>
    <p:sldId id="407" r:id="rId67"/>
    <p:sldId id="408" r:id="rId68"/>
    <p:sldId id="409" r:id="rId69"/>
    <p:sldId id="410" r:id="rId70"/>
    <p:sldId id="411" r:id="rId7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44" autoAdjust="0"/>
    <p:restoredTop sz="94660"/>
  </p:normalViewPr>
  <p:slideViewPr>
    <p:cSldViewPr snapToGrid="0">
      <p:cViewPr varScale="1">
        <p:scale>
          <a:sx n="85" d="100"/>
          <a:sy n="85" d="100"/>
        </p:scale>
        <p:origin x="360" y="6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9.wmf"/></Relationships>
</file>

<file path=ppt/media/image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3075AD-5DEA-425A-BDF8-F016CEE58D80}" type="datetimeFigureOut">
              <a:rPr lang="en-US" smtClean="0"/>
              <a:t>9/21/2022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EAA39F-A7F4-4580-A4ED-E3F2AE07A13B}" type="slidenum">
              <a:rPr lang="en-US" smtClean="0"/>
              <a:t>‹#›</a:t>
            </a:fld>
            <a:endParaRPr lang="en-US"/>
          </a:p>
        </p:txBody>
      </p:sp>
    </p:spTree>
    <p:extLst>
      <p:ext uri="{BB962C8B-B14F-4D97-AF65-F5344CB8AC3E}">
        <p14:creationId xmlns:p14="http://schemas.microsoft.com/office/powerpoint/2010/main" val="2064128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4CF11A4A-7D27-4B30-92EA-BA4162CC8007}" type="slidenum">
              <a:rPr lang="en-IN" smtClean="0"/>
              <a:t>52</a:t>
            </a:fld>
            <a:endParaRPr lang="en-IN"/>
          </a:p>
        </p:txBody>
      </p:sp>
    </p:spTree>
    <p:extLst>
      <p:ext uri="{BB962C8B-B14F-4D97-AF65-F5344CB8AC3E}">
        <p14:creationId xmlns:p14="http://schemas.microsoft.com/office/powerpoint/2010/main" val="35232559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CB83F-9490-4A8A-87A7-339CD4715CA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2A0F82A-4147-40F7-80CB-77D362AD827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6A9DB48-C343-421F-BCDD-98E4EE0BDB48}"/>
              </a:ext>
            </a:extLst>
          </p:cNvPr>
          <p:cNvSpPr>
            <a:spLocks noGrp="1"/>
          </p:cNvSpPr>
          <p:nvPr>
            <p:ph type="dt" sz="half" idx="10"/>
          </p:nvPr>
        </p:nvSpPr>
        <p:spPr/>
        <p:txBody>
          <a:bodyPr/>
          <a:lstStyle/>
          <a:p>
            <a:fld id="{915D94B8-35FA-486F-BF08-E975372B9430}" type="datetimeFigureOut">
              <a:rPr lang="en-US" smtClean="0"/>
              <a:t>9/21/2022</a:t>
            </a:fld>
            <a:endParaRPr lang="en-US"/>
          </a:p>
        </p:txBody>
      </p:sp>
      <p:sp>
        <p:nvSpPr>
          <p:cNvPr id="5" name="Footer Placeholder 4">
            <a:extLst>
              <a:ext uri="{FF2B5EF4-FFF2-40B4-BE49-F238E27FC236}">
                <a16:creationId xmlns:a16="http://schemas.microsoft.com/office/drawing/2014/main" id="{D8E26062-E4DB-4027-B885-D920DCD339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268039-B16E-43FB-802C-29CB6CFB97D1}"/>
              </a:ext>
            </a:extLst>
          </p:cNvPr>
          <p:cNvSpPr>
            <a:spLocks noGrp="1"/>
          </p:cNvSpPr>
          <p:nvPr>
            <p:ph type="sldNum" sz="quarter" idx="12"/>
          </p:nvPr>
        </p:nvSpPr>
        <p:spPr/>
        <p:txBody>
          <a:bodyPr/>
          <a:lstStyle/>
          <a:p>
            <a:fld id="{5423FADD-4DE6-4118-B51E-8FCB19950DBC}" type="slidenum">
              <a:rPr lang="en-US" smtClean="0"/>
              <a:t>‹#›</a:t>
            </a:fld>
            <a:endParaRPr lang="en-US"/>
          </a:p>
        </p:txBody>
      </p:sp>
    </p:spTree>
    <p:extLst>
      <p:ext uri="{BB962C8B-B14F-4D97-AF65-F5344CB8AC3E}">
        <p14:creationId xmlns:p14="http://schemas.microsoft.com/office/powerpoint/2010/main" val="20947168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6F8CE-C990-4C38-8EC8-DD68822573F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D0975D3-8330-4C88-8570-8A071029957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4D09F0-C01C-475A-9743-A1549A81D661}"/>
              </a:ext>
            </a:extLst>
          </p:cNvPr>
          <p:cNvSpPr>
            <a:spLocks noGrp="1"/>
          </p:cNvSpPr>
          <p:nvPr>
            <p:ph type="dt" sz="half" idx="10"/>
          </p:nvPr>
        </p:nvSpPr>
        <p:spPr/>
        <p:txBody>
          <a:bodyPr/>
          <a:lstStyle/>
          <a:p>
            <a:fld id="{915D94B8-35FA-486F-BF08-E975372B9430}" type="datetimeFigureOut">
              <a:rPr lang="en-US" smtClean="0"/>
              <a:t>9/21/2022</a:t>
            </a:fld>
            <a:endParaRPr lang="en-US"/>
          </a:p>
        </p:txBody>
      </p:sp>
      <p:sp>
        <p:nvSpPr>
          <p:cNvPr id="5" name="Footer Placeholder 4">
            <a:extLst>
              <a:ext uri="{FF2B5EF4-FFF2-40B4-BE49-F238E27FC236}">
                <a16:creationId xmlns:a16="http://schemas.microsoft.com/office/drawing/2014/main" id="{FBF7664D-1308-466C-BA81-738EBB01F9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952AC0-EE70-44EF-AC97-5D9624DD1D6C}"/>
              </a:ext>
            </a:extLst>
          </p:cNvPr>
          <p:cNvSpPr>
            <a:spLocks noGrp="1"/>
          </p:cNvSpPr>
          <p:nvPr>
            <p:ph type="sldNum" sz="quarter" idx="12"/>
          </p:nvPr>
        </p:nvSpPr>
        <p:spPr/>
        <p:txBody>
          <a:bodyPr/>
          <a:lstStyle/>
          <a:p>
            <a:fld id="{5423FADD-4DE6-4118-B51E-8FCB19950DBC}" type="slidenum">
              <a:rPr lang="en-US" smtClean="0"/>
              <a:t>‹#›</a:t>
            </a:fld>
            <a:endParaRPr lang="en-US"/>
          </a:p>
        </p:txBody>
      </p:sp>
    </p:spTree>
    <p:extLst>
      <p:ext uri="{BB962C8B-B14F-4D97-AF65-F5344CB8AC3E}">
        <p14:creationId xmlns:p14="http://schemas.microsoft.com/office/powerpoint/2010/main" val="41935324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C7EC26-EBD8-47DF-8093-834C2B69D6A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76C93BF-3D16-4A70-BE30-0FAD108D52D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54D033-CB2A-4AAB-888A-F413FBE72108}"/>
              </a:ext>
            </a:extLst>
          </p:cNvPr>
          <p:cNvSpPr>
            <a:spLocks noGrp="1"/>
          </p:cNvSpPr>
          <p:nvPr>
            <p:ph type="dt" sz="half" idx="10"/>
          </p:nvPr>
        </p:nvSpPr>
        <p:spPr/>
        <p:txBody>
          <a:bodyPr/>
          <a:lstStyle/>
          <a:p>
            <a:fld id="{915D94B8-35FA-486F-BF08-E975372B9430}" type="datetimeFigureOut">
              <a:rPr lang="en-US" smtClean="0"/>
              <a:t>9/21/2022</a:t>
            </a:fld>
            <a:endParaRPr lang="en-US"/>
          </a:p>
        </p:txBody>
      </p:sp>
      <p:sp>
        <p:nvSpPr>
          <p:cNvPr id="5" name="Footer Placeholder 4">
            <a:extLst>
              <a:ext uri="{FF2B5EF4-FFF2-40B4-BE49-F238E27FC236}">
                <a16:creationId xmlns:a16="http://schemas.microsoft.com/office/drawing/2014/main" id="{8D9DA9A5-FB14-4799-865C-BD0A84AA98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ACDB7F-2A35-414D-90E3-645B21C8EBD9}"/>
              </a:ext>
            </a:extLst>
          </p:cNvPr>
          <p:cNvSpPr>
            <a:spLocks noGrp="1"/>
          </p:cNvSpPr>
          <p:nvPr>
            <p:ph type="sldNum" sz="quarter" idx="12"/>
          </p:nvPr>
        </p:nvSpPr>
        <p:spPr/>
        <p:txBody>
          <a:bodyPr/>
          <a:lstStyle/>
          <a:p>
            <a:fld id="{5423FADD-4DE6-4118-B51E-8FCB19950DBC}" type="slidenum">
              <a:rPr lang="en-US" smtClean="0"/>
              <a:t>‹#›</a:t>
            </a:fld>
            <a:endParaRPr lang="en-US"/>
          </a:p>
        </p:txBody>
      </p:sp>
    </p:spTree>
    <p:extLst>
      <p:ext uri="{BB962C8B-B14F-4D97-AF65-F5344CB8AC3E}">
        <p14:creationId xmlns:p14="http://schemas.microsoft.com/office/powerpoint/2010/main" val="40794087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FD0D5-225A-41E6-94CA-E37667B55B1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2F11BE-458B-492D-9A03-2BE1BA3AD5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98548F-3993-4EB6-A443-8DADA90546C1}"/>
              </a:ext>
            </a:extLst>
          </p:cNvPr>
          <p:cNvSpPr>
            <a:spLocks noGrp="1"/>
          </p:cNvSpPr>
          <p:nvPr>
            <p:ph type="dt" sz="half" idx="10"/>
          </p:nvPr>
        </p:nvSpPr>
        <p:spPr/>
        <p:txBody>
          <a:bodyPr/>
          <a:lstStyle/>
          <a:p>
            <a:fld id="{915D94B8-35FA-486F-BF08-E975372B9430}" type="datetimeFigureOut">
              <a:rPr lang="en-US" smtClean="0"/>
              <a:t>9/21/2022</a:t>
            </a:fld>
            <a:endParaRPr lang="en-US"/>
          </a:p>
        </p:txBody>
      </p:sp>
      <p:sp>
        <p:nvSpPr>
          <p:cNvPr id="5" name="Footer Placeholder 4">
            <a:extLst>
              <a:ext uri="{FF2B5EF4-FFF2-40B4-BE49-F238E27FC236}">
                <a16:creationId xmlns:a16="http://schemas.microsoft.com/office/drawing/2014/main" id="{51EC7D7F-A8AF-4994-B4CB-3AD030BD54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9093B8-FFAD-4A7A-A72B-04E14408AEF0}"/>
              </a:ext>
            </a:extLst>
          </p:cNvPr>
          <p:cNvSpPr>
            <a:spLocks noGrp="1"/>
          </p:cNvSpPr>
          <p:nvPr>
            <p:ph type="sldNum" sz="quarter" idx="12"/>
          </p:nvPr>
        </p:nvSpPr>
        <p:spPr/>
        <p:txBody>
          <a:bodyPr/>
          <a:lstStyle/>
          <a:p>
            <a:fld id="{5423FADD-4DE6-4118-B51E-8FCB19950DBC}" type="slidenum">
              <a:rPr lang="en-US" smtClean="0"/>
              <a:t>‹#›</a:t>
            </a:fld>
            <a:endParaRPr lang="en-US"/>
          </a:p>
        </p:txBody>
      </p:sp>
    </p:spTree>
    <p:extLst>
      <p:ext uri="{BB962C8B-B14F-4D97-AF65-F5344CB8AC3E}">
        <p14:creationId xmlns:p14="http://schemas.microsoft.com/office/powerpoint/2010/main" val="23327528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9B1B1-D098-4750-873B-ADBEE8D8B4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4E262CA-03B5-49E4-ACEA-F63DED0EFC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B9492EE-61CC-4B60-80B3-46B864277A1E}"/>
              </a:ext>
            </a:extLst>
          </p:cNvPr>
          <p:cNvSpPr>
            <a:spLocks noGrp="1"/>
          </p:cNvSpPr>
          <p:nvPr>
            <p:ph type="dt" sz="half" idx="10"/>
          </p:nvPr>
        </p:nvSpPr>
        <p:spPr/>
        <p:txBody>
          <a:bodyPr/>
          <a:lstStyle/>
          <a:p>
            <a:fld id="{915D94B8-35FA-486F-BF08-E975372B9430}" type="datetimeFigureOut">
              <a:rPr lang="en-US" smtClean="0"/>
              <a:t>9/21/2022</a:t>
            </a:fld>
            <a:endParaRPr lang="en-US"/>
          </a:p>
        </p:txBody>
      </p:sp>
      <p:sp>
        <p:nvSpPr>
          <p:cNvPr id="5" name="Footer Placeholder 4">
            <a:extLst>
              <a:ext uri="{FF2B5EF4-FFF2-40B4-BE49-F238E27FC236}">
                <a16:creationId xmlns:a16="http://schemas.microsoft.com/office/drawing/2014/main" id="{6F10260A-8205-46CE-8A48-6AC38DBB29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D443C5-613D-4190-9299-577CC38B4C96}"/>
              </a:ext>
            </a:extLst>
          </p:cNvPr>
          <p:cNvSpPr>
            <a:spLocks noGrp="1"/>
          </p:cNvSpPr>
          <p:nvPr>
            <p:ph type="sldNum" sz="quarter" idx="12"/>
          </p:nvPr>
        </p:nvSpPr>
        <p:spPr/>
        <p:txBody>
          <a:bodyPr/>
          <a:lstStyle/>
          <a:p>
            <a:fld id="{5423FADD-4DE6-4118-B51E-8FCB19950DBC}" type="slidenum">
              <a:rPr lang="en-US" smtClean="0"/>
              <a:t>‹#›</a:t>
            </a:fld>
            <a:endParaRPr lang="en-US"/>
          </a:p>
        </p:txBody>
      </p:sp>
    </p:spTree>
    <p:extLst>
      <p:ext uri="{BB962C8B-B14F-4D97-AF65-F5344CB8AC3E}">
        <p14:creationId xmlns:p14="http://schemas.microsoft.com/office/powerpoint/2010/main" val="863212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82B07-D73C-402C-A335-60F6B9DA71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0F3709D-E855-447B-AC3B-F6A1672343B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5AB8FA9-4C9C-430A-A1E2-8C0F94CE199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CCD8810-894B-4D14-BD34-8465F1BFC270}"/>
              </a:ext>
            </a:extLst>
          </p:cNvPr>
          <p:cNvSpPr>
            <a:spLocks noGrp="1"/>
          </p:cNvSpPr>
          <p:nvPr>
            <p:ph type="dt" sz="half" idx="10"/>
          </p:nvPr>
        </p:nvSpPr>
        <p:spPr/>
        <p:txBody>
          <a:bodyPr/>
          <a:lstStyle/>
          <a:p>
            <a:fld id="{915D94B8-35FA-486F-BF08-E975372B9430}" type="datetimeFigureOut">
              <a:rPr lang="en-US" smtClean="0"/>
              <a:t>9/21/2022</a:t>
            </a:fld>
            <a:endParaRPr lang="en-US"/>
          </a:p>
        </p:txBody>
      </p:sp>
      <p:sp>
        <p:nvSpPr>
          <p:cNvPr id="6" name="Footer Placeholder 5">
            <a:extLst>
              <a:ext uri="{FF2B5EF4-FFF2-40B4-BE49-F238E27FC236}">
                <a16:creationId xmlns:a16="http://schemas.microsoft.com/office/drawing/2014/main" id="{1F466744-8531-486A-8519-B94C4A3766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AEF474-634D-46CF-911B-D0C596123AEE}"/>
              </a:ext>
            </a:extLst>
          </p:cNvPr>
          <p:cNvSpPr>
            <a:spLocks noGrp="1"/>
          </p:cNvSpPr>
          <p:nvPr>
            <p:ph type="sldNum" sz="quarter" idx="12"/>
          </p:nvPr>
        </p:nvSpPr>
        <p:spPr/>
        <p:txBody>
          <a:bodyPr/>
          <a:lstStyle/>
          <a:p>
            <a:fld id="{5423FADD-4DE6-4118-B51E-8FCB19950DBC}" type="slidenum">
              <a:rPr lang="en-US" smtClean="0"/>
              <a:t>‹#›</a:t>
            </a:fld>
            <a:endParaRPr lang="en-US"/>
          </a:p>
        </p:txBody>
      </p:sp>
    </p:spTree>
    <p:extLst>
      <p:ext uri="{BB962C8B-B14F-4D97-AF65-F5344CB8AC3E}">
        <p14:creationId xmlns:p14="http://schemas.microsoft.com/office/powerpoint/2010/main" val="9211838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50FE6-DAC5-4771-BE11-C296A66B29A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C25BECA-5E66-41B7-8496-0857EFF1DB1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A9F3CBC-609F-4DAA-9BFB-F5A70C40ECC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097E0A0-2977-4CBC-A5FB-83647E2B27D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44B726-B630-4D24-8EB1-65C3F454447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1C9D3C5-A296-4B9D-A178-D34326B6355A}"/>
              </a:ext>
            </a:extLst>
          </p:cNvPr>
          <p:cNvSpPr>
            <a:spLocks noGrp="1"/>
          </p:cNvSpPr>
          <p:nvPr>
            <p:ph type="dt" sz="half" idx="10"/>
          </p:nvPr>
        </p:nvSpPr>
        <p:spPr/>
        <p:txBody>
          <a:bodyPr/>
          <a:lstStyle/>
          <a:p>
            <a:fld id="{915D94B8-35FA-486F-BF08-E975372B9430}" type="datetimeFigureOut">
              <a:rPr lang="en-US" smtClean="0"/>
              <a:t>9/21/2022</a:t>
            </a:fld>
            <a:endParaRPr lang="en-US"/>
          </a:p>
        </p:txBody>
      </p:sp>
      <p:sp>
        <p:nvSpPr>
          <p:cNvPr id="8" name="Footer Placeholder 7">
            <a:extLst>
              <a:ext uri="{FF2B5EF4-FFF2-40B4-BE49-F238E27FC236}">
                <a16:creationId xmlns:a16="http://schemas.microsoft.com/office/drawing/2014/main" id="{44895FBC-F972-4A68-A51A-C5248A387F4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394D3C5-2EAC-4A97-AF76-8A52F57C9C41}"/>
              </a:ext>
            </a:extLst>
          </p:cNvPr>
          <p:cNvSpPr>
            <a:spLocks noGrp="1"/>
          </p:cNvSpPr>
          <p:nvPr>
            <p:ph type="sldNum" sz="quarter" idx="12"/>
          </p:nvPr>
        </p:nvSpPr>
        <p:spPr/>
        <p:txBody>
          <a:bodyPr/>
          <a:lstStyle/>
          <a:p>
            <a:fld id="{5423FADD-4DE6-4118-B51E-8FCB19950DBC}" type="slidenum">
              <a:rPr lang="en-US" smtClean="0"/>
              <a:t>‹#›</a:t>
            </a:fld>
            <a:endParaRPr lang="en-US"/>
          </a:p>
        </p:txBody>
      </p:sp>
    </p:spTree>
    <p:extLst>
      <p:ext uri="{BB962C8B-B14F-4D97-AF65-F5344CB8AC3E}">
        <p14:creationId xmlns:p14="http://schemas.microsoft.com/office/powerpoint/2010/main" val="2597911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9B3BC-A37A-4059-86FE-FEC1FF704A4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A4B23A9-A28D-4B90-9DCE-2907715C3CBA}"/>
              </a:ext>
            </a:extLst>
          </p:cNvPr>
          <p:cNvSpPr>
            <a:spLocks noGrp="1"/>
          </p:cNvSpPr>
          <p:nvPr>
            <p:ph type="dt" sz="half" idx="10"/>
          </p:nvPr>
        </p:nvSpPr>
        <p:spPr/>
        <p:txBody>
          <a:bodyPr/>
          <a:lstStyle/>
          <a:p>
            <a:fld id="{915D94B8-35FA-486F-BF08-E975372B9430}" type="datetimeFigureOut">
              <a:rPr lang="en-US" smtClean="0"/>
              <a:t>9/21/2022</a:t>
            </a:fld>
            <a:endParaRPr lang="en-US"/>
          </a:p>
        </p:txBody>
      </p:sp>
      <p:sp>
        <p:nvSpPr>
          <p:cNvPr id="4" name="Footer Placeholder 3">
            <a:extLst>
              <a:ext uri="{FF2B5EF4-FFF2-40B4-BE49-F238E27FC236}">
                <a16:creationId xmlns:a16="http://schemas.microsoft.com/office/drawing/2014/main" id="{8ADBF933-C59C-4D06-8394-2998C0D910F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6B75883-6C0E-4C49-B35D-F1EF7F472F37}"/>
              </a:ext>
            </a:extLst>
          </p:cNvPr>
          <p:cNvSpPr>
            <a:spLocks noGrp="1"/>
          </p:cNvSpPr>
          <p:nvPr>
            <p:ph type="sldNum" sz="quarter" idx="12"/>
          </p:nvPr>
        </p:nvSpPr>
        <p:spPr/>
        <p:txBody>
          <a:bodyPr/>
          <a:lstStyle/>
          <a:p>
            <a:fld id="{5423FADD-4DE6-4118-B51E-8FCB19950DBC}" type="slidenum">
              <a:rPr lang="en-US" smtClean="0"/>
              <a:t>‹#›</a:t>
            </a:fld>
            <a:endParaRPr lang="en-US"/>
          </a:p>
        </p:txBody>
      </p:sp>
    </p:spTree>
    <p:extLst>
      <p:ext uri="{BB962C8B-B14F-4D97-AF65-F5344CB8AC3E}">
        <p14:creationId xmlns:p14="http://schemas.microsoft.com/office/powerpoint/2010/main" val="4348042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7D6EC35-6208-43D8-8FE9-363A55D1A7EB}"/>
              </a:ext>
            </a:extLst>
          </p:cNvPr>
          <p:cNvSpPr>
            <a:spLocks noGrp="1"/>
          </p:cNvSpPr>
          <p:nvPr>
            <p:ph type="dt" sz="half" idx="10"/>
          </p:nvPr>
        </p:nvSpPr>
        <p:spPr/>
        <p:txBody>
          <a:bodyPr/>
          <a:lstStyle/>
          <a:p>
            <a:fld id="{915D94B8-35FA-486F-BF08-E975372B9430}" type="datetimeFigureOut">
              <a:rPr lang="en-US" smtClean="0"/>
              <a:t>9/21/2022</a:t>
            </a:fld>
            <a:endParaRPr lang="en-US"/>
          </a:p>
        </p:txBody>
      </p:sp>
      <p:sp>
        <p:nvSpPr>
          <p:cNvPr id="3" name="Footer Placeholder 2">
            <a:extLst>
              <a:ext uri="{FF2B5EF4-FFF2-40B4-BE49-F238E27FC236}">
                <a16:creationId xmlns:a16="http://schemas.microsoft.com/office/drawing/2014/main" id="{278CD084-82C1-45C7-8C0F-DB47DEF6D04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FF9E1C9-040A-43E6-8EAE-DB36364746E1}"/>
              </a:ext>
            </a:extLst>
          </p:cNvPr>
          <p:cNvSpPr>
            <a:spLocks noGrp="1"/>
          </p:cNvSpPr>
          <p:nvPr>
            <p:ph type="sldNum" sz="quarter" idx="12"/>
          </p:nvPr>
        </p:nvSpPr>
        <p:spPr/>
        <p:txBody>
          <a:bodyPr/>
          <a:lstStyle/>
          <a:p>
            <a:fld id="{5423FADD-4DE6-4118-B51E-8FCB19950DBC}" type="slidenum">
              <a:rPr lang="en-US" smtClean="0"/>
              <a:t>‹#›</a:t>
            </a:fld>
            <a:endParaRPr lang="en-US"/>
          </a:p>
        </p:txBody>
      </p:sp>
    </p:spTree>
    <p:extLst>
      <p:ext uri="{BB962C8B-B14F-4D97-AF65-F5344CB8AC3E}">
        <p14:creationId xmlns:p14="http://schemas.microsoft.com/office/powerpoint/2010/main" val="37489109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778C5-AAAA-4E5B-A86A-6753B6E87A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5AC915E-3320-4ACA-9CE4-B1C8622986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FF1F10D-594E-4B8D-AD85-D43C0DD54A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32E2EE-9E57-40B2-AAA5-427A86C4F749}"/>
              </a:ext>
            </a:extLst>
          </p:cNvPr>
          <p:cNvSpPr>
            <a:spLocks noGrp="1"/>
          </p:cNvSpPr>
          <p:nvPr>
            <p:ph type="dt" sz="half" idx="10"/>
          </p:nvPr>
        </p:nvSpPr>
        <p:spPr/>
        <p:txBody>
          <a:bodyPr/>
          <a:lstStyle/>
          <a:p>
            <a:fld id="{915D94B8-35FA-486F-BF08-E975372B9430}" type="datetimeFigureOut">
              <a:rPr lang="en-US" smtClean="0"/>
              <a:t>9/21/2022</a:t>
            </a:fld>
            <a:endParaRPr lang="en-US"/>
          </a:p>
        </p:txBody>
      </p:sp>
      <p:sp>
        <p:nvSpPr>
          <p:cNvPr id="6" name="Footer Placeholder 5">
            <a:extLst>
              <a:ext uri="{FF2B5EF4-FFF2-40B4-BE49-F238E27FC236}">
                <a16:creationId xmlns:a16="http://schemas.microsoft.com/office/drawing/2014/main" id="{02132302-A890-4577-9E01-2863813B2A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FF416D-2E42-42D6-AFC1-D8C71179DCF0}"/>
              </a:ext>
            </a:extLst>
          </p:cNvPr>
          <p:cNvSpPr>
            <a:spLocks noGrp="1"/>
          </p:cNvSpPr>
          <p:nvPr>
            <p:ph type="sldNum" sz="quarter" idx="12"/>
          </p:nvPr>
        </p:nvSpPr>
        <p:spPr/>
        <p:txBody>
          <a:bodyPr/>
          <a:lstStyle/>
          <a:p>
            <a:fld id="{5423FADD-4DE6-4118-B51E-8FCB19950DBC}" type="slidenum">
              <a:rPr lang="en-US" smtClean="0"/>
              <a:t>‹#›</a:t>
            </a:fld>
            <a:endParaRPr lang="en-US"/>
          </a:p>
        </p:txBody>
      </p:sp>
    </p:spTree>
    <p:extLst>
      <p:ext uri="{BB962C8B-B14F-4D97-AF65-F5344CB8AC3E}">
        <p14:creationId xmlns:p14="http://schemas.microsoft.com/office/powerpoint/2010/main" val="9928955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3F9E3-4B45-4412-A84C-AB4E804BDC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20CEC3E-A942-46FF-8D3B-29C5C43A071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BECD8BB-42C8-4344-8B61-6822FFC582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85685F-4E1C-4230-8709-C3036B5B055B}"/>
              </a:ext>
            </a:extLst>
          </p:cNvPr>
          <p:cNvSpPr>
            <a:spLocks noGrp="1"/>
          </p:cNvSpPr>
          <p:nvPr>
            <p:ph type="dt" sz="half" idx="10"/>
          </p:nvPr>
        </p:nvSpPr>
        <p:spPr/>
        <p:txBody>
          <a:bodyPr/>
          <a:lstStyle/>
          <a:p>
            <a:fld id="{915D94B8-35FA-486F-BF08-E975372B9430}" type="datetimeFigureOut">
              <a:rPr lang="en-US" smtClean="0"/>
              <a:t>9/21/2022</a:t>
            </a:fld>
            <a:endParaRPr lang="en-US"/>
          </a:p>
        </p:txBody>
      </p:sp>
      <p:sp>
        <p:nvSpPr>
          <p:cNvPr id="6" name="Footer Placeholder 5">
            <a:extLst>
              <a:ext uri="{FF2B5EF4-FFF2-40B4-BE49-F238E27FC236}">
                <a16:creationId xmlns:a16="http://schemas.microsoft.com/office/drawing/2014/main" id="{8B4F1609-579B-4CFA-B3F3-6CFDF61A801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708A9F-BCB7-4715-8BD4-E3C1179BA8B3}"/>
              </a:ext>
            </a:extLst>
          </p:cNvPr>
          <p:cNvSpPr>
            <a:spLocks noGrp="1"/>
          </p:cNvSpPr>
          <p:nvPr>
            <p:ph type="sldNum" sz="quarter" idx="12"/>
          </p:nvPr>
        </p:nvSpPr>
        <p:spPr/>
        <p:txBody>
          <a:bodyPr/>
          <a:lstStyle/>
          <a:p>
            <a:fld id="{5423FADD-4DE6-4118-B51E-8FCB19950DBC}" type="slidenum">
              <a:rPr lang="en-US" smtClean="0"/>
              <a:t>‹#›</a:t>
            </a:fld>
            <a:endParaRPr lang="en-US"/>
          </a:p>
        </p:txBody>
      </p:sp>
    </p:spTree>
    <p:extLst>
      <p:ext uri="{BB962C8B-B14F-4D97-AF65-F5344CB8AC3E}">
        <p14:creationId xmlns:p14="http://schemas.microsoft.com/office/powerpoint/2010/main" val="17002583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B7FC1AD-7B7D-4ACF-A26F-B296A4C4064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2EC9593-3358-4835-B9C2-5CA06696AB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EC0F54-7321-4BFE-9C8E-FD8CF3CF552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5D94B8-35FA-486F-BF08-E975372B9430}" type="datetimeFigureOut">
              <a:rPr lang="en-US" smtClean="0"/>
              <a:t>9/21/2022</a:t>
            </a:fld>
            <a:endParaRPr lang="en-US"/>
          </a:p>
        </p:txBody>
      </p:sp>
      <p:sp>
        <p:nvSpPr>
          <p:cNvPr id="5" name="Footer Placeholder 4">
            <a:extLst>
              <a:ext uri="{FF2B5EF4-FFF2-40B4-BE49-F238E27FC236}">
                <a16:creationId xmlns:a16="http://schemas.microsoft.com/office/drawing/2014/main" id="{82A6AC04-38CF-4A7E-A4C5-33FC2D8C9E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584226E-4E2E-4AFE-9BC4-E2B910284F9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23FADD-4DE6-4118-B51E-8FCB19950DBC}" type="slidenum">
              <a:rPr lang="en-US" smtClean="0"/>
              <a:t>‹#›</a:t>
            </a:fld>
            <a:endParaRPr lang="en-US"/>
          </a:p>
        </p:txBody>
      </p:sp>
    </p:spTree>
    <p:extLst>
      <p:ext uri="{BB962C8B-B14F-4D97-AF65-F5344CB8AC3E}">
        <p14:creationId xmlns:p14="http://schemas.microsoft.com/office/powerpoint/2010/main" val="42553939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4.w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9.wmf"/></Relationships>
</file>

<file path=ppt/slides/_rels/slide2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arxiv.org/abs/1409.4842" TargetMode="Externa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hyperlink" Target="https://arxiv.org/abs/1512.00567"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hyperlink" Target="https://arxiv.org/pdf/1409.4842.pdf" TargetMode="Externa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hyperlink" Target="https://www.youtube.com/watch?v=p047WxBf-qA"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F4A4F-4306-4947-9AC7-460065DEFE74}"/>
              </a:ext>
            </a:extLst>
          </p:cNvPr>
          <p:cNvSpPr>
            <a:spLocks noGrp="1"/>
          </p:cNvSpPr>
          <p:nvPr>
            <p:ph type="ctrTitle"/>
          </p:nvPr>
        </p:nvSpPr>
        <p:spPr/>
        <p:txBody>
          <a:bodyPr/>
          <a:lstStyle/>
          <a:p>
            <a:r>
              <a:rPr lang="en-US" b="1" dirty="0" err="1">
                <a:latin typeface="NimbusRomNo9L-Regu"/>
              </a:rPr>
              <a:t>GoogLeNet</a:t>
            </a:r>
            <a:r>
              <a:rPr lang="en-US" b="1" dirty="0">
                <a:latin typeface="NimbusRomNo9L-Regu"/>
              </a:rPr>
              <a:t> - Inception</a:t>
            </a:r>
            <a:endParaRPr lang="en-US" b="1" dirty="0"/>
          </a:p>
        </p:txBody>
      </p:sp>
      <p:sp>
        <p:nvSpPr>
          <p:cNvPr id="3" name="Subtitle 2">
            <a:extLst>
              <a:ext uri="{FF2B5EF4-FFF2-40B4-BE49-F238E27FC236}">
                <a16:creationId xmlns:a16="http://schemas.microsoft.com/office/drawing/2014/main" id="{D0EF62AC-4ADB-491A-A5EE-5E8661997739}"/>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8343518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56698-D53B-4C3B-A08D-DCD12708075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5165E0F-8329-4CF2-B90F-42907C480A13}"/>
              </a:ext>
            </a:extLst>
          </p:cNvPr>
          <p:cNvSpPr>
            <a:spLocks noGrp="1"/>
          </p:cNvSpPr>
          <p:nvPr>
            <p:ph idx="1"/>
          </p:nvPr>
        </p:nvSpPr>
        <p:spPr/>
        <p:txBody>
          <a:bodyPr>
            <a:normAutofit fontScale="92500" lnSpcReduction="10000"/>
          </a:bodyPr>
          <a:lstStyle/>
          <a:p>
            <a:pPr algn="l"/>
            <a:r>
              <a:rPr lang="en-US" sz="2800" b="0" i="0" u="none" strike="noStrike" baseline="0" dirty="0">
                <a:latin typeface="NimbusRomNo9L-Regu"/>
              </a:rPr>
              <a:t>One big problem with the above modules, at least in this </a:t>
            </a:r>
            <a:r>
              <a:rPr lang="en-US" sz="2800" b="0" i="0" u="none" strike="noStrike" baseline="0" dirty="0" err="1">
                <a:latin typeface="NimbusRomNo9L-Regu"/>
              </a:rPr>
              <a:t>na¨ıve</a:t>
            </a:r>
            <a:r>
              <a:rPr lang="en-US" sz="2800" b="0" i="0" u="none" strike="noStrike" baseline="0" dirty="0">
                <a:latin typeface="NimbusRomNo9L-Regu"/>
              </a:rPr>
              <a:t> form, is that even a modest number of </a:t>
            </a:r>
            <a:r>
              <a:rPr lang="en-US" sz="2800" b="0" i="0" u="none" strike="noStrike" baseline="0" dirty="0">
                <a:latin typeface="CMR10"/>
              </a:rPr>
              <a:t>5*5 </a:t>
            </a:r>
            <a:r>
              <a:rPr lang="en-US" sz="2800" b="0" i="0" u="none" strike="noStrike" baseline="0" dirty="0">
                <a:latin typeface="NimbusRomNo9L-Regu"/>
              </a:rPr>
              <a:t>convolutions can be prohibitively expensive on top of a convolutional layer with a large number  of filters. </a:t>
            </a:r>
          </a:p>
          <a:p>
            <a:pPr algn="l"/>
            <a:r>
              <a:rPr lang="en-US" sz="2800" b="0" i="0" u="none" strike="noStrike" baseline="0" dirty="0">
                <a:latin typeface="NimbusRomNo9L-Regu"/>
              </a:rPr>
              <a:t>This problem becomes even more pronounced once pooling units are added to the </a:t>
            </a:r>
            <a:r>
              <a:rPr lang="en-US" sz="2800" b="0" i="0" u="none" strike="noStrike" baseline="0" dirty="0" err="1">
                <a:latin typeface="NimbusRomNo9L-Regu"/>
              </a:rPr>
              <a:t>mix:their</a:t>
            </a:r>
            <a:r>
              <a:rPr lang="en-US" sz="2800" b="0" i="0" u="none" strike="noStrike" baseline="0" dirty="0">
                <a:latin typeface="NimbusRomNo9L-Regu"/>
              </a:rPr>
              <a:t> number of output filters equals to the number of filters in the previous stage. </a:t>
            </a:r>
          </a:p>
          <a:p>
            <a:pPr algn="l"/>
            <a:r>
              <a:rPr lang="en-US" sz="2800" b="0" i="0" u="none" strike="noStrike" baseline="0" dirty="0">
                <a:latin typeface="NimbusRomNo9L-Regu"/>
              </a:rPr>
              <a:t>The merging of the output of the pooling layer with the outputs of convolutional layers would lead to an inevitable </a:t>
            </a:r>
            <a:r>
              <a:rPr lang="en-US" b="0" i="0" u="none" strike="noStrike" baseline="0" dirty="0">
                <a:latin typeface="NimbusRomNo9L-Regu"/>
              </a:rPr>
              <a:t>increase in the number of outputs from stage to stage. </a:t>
            </a:r>
          </a:p>
          <a:p>
            <a:pPr algn="l"/>
            <a:r>
              <a:rPr lang="en-US" b="0" i="0" u="none" strike="noStrike" baseline="0" dirty="0">
                <a:latin typeface="NimbusRomNo9L-Regu"/>
              </a:rPr>
              <a:t>Even while this architecture might cover the optimal sparse structure, it would do it very inefficiently, leading to a computational blow up within a few stages.</a:t>
            </a:r>
            <a:endParaRPr lang="en-US" dirty="0"/>
          </a:p>
        </p:txBody>
      </p:sp>
    </p:spTree>
    <p:extLst>
      <p:ext uri="{BB962C8B-B14F-4D97-AF65-F5344CB8AC3E}">
        <p14:creationId xmlns:p14="http://schemas.microsoft.com/office/powerpoint/2010/main" val="3317702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83CC8-6CC7-429E-9068-AB4C3ACA6F2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72FEA2D-C6AA-4059-B478-07E2B4787827}"/>
              </a:ext>
            </a:extLst>
          </p:cNvPr>
          <p:cNvSpPr>
            <a:spLocks noGrp="1"/>
          </p:cNvSpPr>
          <p:nvPr>
            <p:ph idx="1"/>
          </p:nvPr>
        </p:nvSpPr>
        <p:spPr/>
        <p:txBody>
          <a:bodyPr>
            <a:normAutofit/>
          </a:bodyPr>
          <a:lstStyle/>
          <a:p>
            <a:pPr algn="l"/>
            <a:r>
              <a:rPr lang="en-US" sz="2800" b="0" i="0" u="none" strike="noStrike" baseline="0" dirty="0">
                <a:solidFill>
                  <a:srgbClr val="000000"/>
                </a:solidFill>
                <a:latin typeface="NimbusRomNo9L-Regu"/>
              </a:rPr>
              <a:t>This leads to the second idea of the proposed architecture: judiciously applying dimension reductions and projections wherever the computational requirements would increase too much otherwise.</a:t>
            </a:r>
          </a:p>
          <a:p>
            <a:pPr algn="l"/>
            <a:r>
              <a:rPr lang="en-US" sz="2800" b="0" i="0" u="none" strike="noStrike" baseline="0" dirty="0">
                <a:solidFill>
                  <a:srgbClr val="000000"/>
                </a:solidFill>
                <a:latin typeface="NimbusRomNo9L-Regu"/>
              </a:rPr>
              <a:t>We would like to keep our representation sparse at most places and compress the signals only whenever they have to be aggregated masse.</a:t>
            </a:r>
          </a:p>
          <a:p>
            <a:pPr algn="l"/>
            <a:r>
              <a:rPr lang="en-US" sz="2800" b="0" i="0" u="none" strike="noStrike" baseline="0" dirty="0">
                <a:solidFill>
                  <a:srgbClr val="000000"/>
                </a:solidFill>
                <a:latin typeface="NimbusRomNo9L-Regu"/>
              </a:rPr>
              <a:t>That is, </a:t>
            </a:r>
            <a:r>
              <a:rPr lang="en-US" sz="2800" b="0" i="0" u="none" strike="noStrike" baseline="0" dirty="0">
                <a:solidFill>
                  <a:srgbClr val="000000"/>
                </a:solidFill>
                <a:latin typeface="CMR10"/>
              </a:rPr>
              <a:t>1*1 </a:t>
            </a:r>
            <a:r>
              <a:rPr lang="en-US" sz="2800" b="0" i="0" u="none" strike="noStrike" baseline="0" dirty="0">
                <a:solidFill>
                  <a:srgbClr val="000000"/>
                </a:solidFill>
                <a:latin typeface="NimbusRomNo9L-Regu"/>
              </a:rPr>
              <a:t>convolutions are used to compute reductions before the expensive </a:t>
            </a:r>
            <a:r>
              <a:rPr lang="en-US" sz="2800" b="0" i="0" u="none" strike="noStrike" baseline="0" dirty="0">
                <a:solidFill>
                  <a:srgbClr val="000000"/>
                </a:solidFill>
                <a:latin typeface="CMR10"/>
              </a:rPr>
              <a:t>3*3 </a:t>
            </a:r>
            <a:r>
              <a:rPr lang="en-US" sz="2800" b="0" i="0" u="none" strike="noStrike" baseline="0" dirty="0">
                <a:solidFill>
                  <a:srgbClr val="000000"/>
                </a:solidFill>
                <a:latin typeface="NimbusRomNo9L-Regu"/>
              </a:rPr>
              <a:t>and </a:t>
            </a:r>
            <a:r>
              <a:rPr lang="en-US" sz="2800" b="0" i="0" u="none" strike="noStrike" baseline="0" dirty="0">
                <a:solidFill>
                  <a:srgbClr val="000000"/>
                </a:solidFill>
                <a:latin typeface="CMR10"/>
              </a:rPr>
              <a:t>5*5 </a:t>
            </a:r>
            <a:r>
              <a:rPr lang="en-US" sz="2800" b="0" i="0" u="none" strike="noStrike" baseline="0" dirty="0">
                <a:solidFill>
                  <a:srgbClr val="000000"/>
                </a:solidFill>
                <a:latin typeface="NimbusRomNo9L-Regu"/>
              </a:rPr>
              <a:t>convolutions.</a:t>
            </a:r>
          </a:p>
          <a:p>
            <a:pPr algn="l"/>
            <a:r>
              <a:rPr lang="en-US" sz="2800" b="0" i="0" u="none" strike="noStrike" baseline="0" dirty="0">
                <a:solidFill>
                  <a:srgbClr val="000000"/>
                </a:solidFill>
                <a:latin typeface="NimbusRomNo9L-Regu"/>
              </a:rPr>
              <a:t> Besides being used as reductions, they also include the use of rectified linear activation which makes them dual-purpose. </a:t>
            </a:r>
            <a:endParaRPr lang="en-US" dirty="0"/>
          </a:p>
        </p:txBody>
      </p:sp>
    </p:spTree>
    <p:extLst>
      <p:ext uri="{BB962C8B-B14F-4D97-AF65-F5344CB8AC3E}">
        <p14:creationId xmlns:p14="http://schemas.microsoft.com/office/powerpoint/2010/main" val="32804149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a:t>
            </a:r>
            <a:r>
              <a:rPr lang="en-US" baseline="30000" dirty="0"/>
              <a:t>nd</a:t>
            </a:r>
            <a:r>
              <a:rPr lang="en-US" dirty="0"/>
              <a:t> Module of Inception V1 Dimension Reduction.</a:t>
            </a:r>
          </a:p>
        </p:txBody>
      </p:sp>
      <p:pic>
        <p:nvPicPr>
          <p:cNvPr id="614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11746" y="1919153"/>
            <a:ext cx="8203843" cy="44236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409255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020F5-C909-ABBF-53EB-F7D1F5F548D1}"/>
              </a:ext>
            </a:extLst>
          </p:cNvPr>
          <p:cNvSpPr>
            <a:spLocks noGrp="1"/>
          </p:cNvSpPr>
          <p:nvPr>
            <p:ph type="title"/>
          </p:nvPr>
        </p:nvSpPr>
        <p:spPr/>
        <p:txBody>
          <a:bodyPr/>
          <a:lstStyle/>
          <a:p>
            <a:r>
              <a:rPr lang="en-US" dirty="0"/>
              <a:t>2</a:t>
            </a:r>
            <a:r>
              <a:rPr lang="en-US" baseline="30000" dirty="0"/>
              <a:t>nd</a:t>
            </a:r>
            <a:r>
              <a:rPr lang="en-US" dirty="0"/>
              <a:t> Module of Inception V1, Dimension Reduction</a:t>
            </a:r>
          </a:p>
        </p:txBody>
      </p:sp>
      <p:sp>
        <p:nvSpPr>
          <p:cNvPr id="3" name="Content Placeholder 2">
            <a:extLst>
              <a:ext uri="{FF2B5EF4-FFF2-40B4-BE49-F238E27FC236}">
                <a16:creationId xmlns:a16="http://schemas.microsoft.com/office/drawing/2014/main" id="{6CEF7E66-9E89-2740-A1EB-D5A4B9B3B50B}"/>
              </a:ext>
            </a:extLst>
          </p:cNvPr>
          <p:cNvSpPr>
            <a:spLocks noGrp="1"/>
          </p:cNvSpPr>
          <p:nvPr>
            <p:ph idx="1"/>
          </p:nvPr>
        </p:nvSpPr>
        <p:spPr/>
        <p:txBody>
          <a:bodyPr/>
          <a:lstStyle/>
          <a:p>
            <a:r>
              <a:rPr lang="en-US" dirty="0"/>
              <a:t>Less parameters means less computational resources. </a:t>
            </a:r>
          </a:p>
          <a:p>
            <a:r>
              <a:rPr lang="en-US" dirty="0"/>
              <a:t>We are adding  extra 1*1 Convolution , so that we can limit the </a:t>
            </a:r>
            <a:r>
              <a:rPr lang="en-US" dirty="0" err="1"/>
              <a:t>no.of</a:t>
            </a:r>
            <a:r>
              <a:rPr lang="en-US" dirty="0"/>
              <a:t> Channel . </a:t>
            </a:r>
          </a:p>
          <a:p>
            <a:r>
              <a:rPr lang="en-US" dirty="0"/>
              <a:t>This is to reduce dimensions .</a:t>
            </a:r>
          </a:p>
          <a:p>
            <a:endParaRPr lang="en-US" dirty="0"/>
          </a:p>
        </p:txBody>
      </p:sp>
    </p:spTree>
    <p:extLst>
      <p:ext uri="{BB962C8B-B14F-4D97-AF65-F5344CB8AC3E}">
        <p14:creationId xmlns:p14="http://schemas.microsoft.com/office/powerpoint/2010/main" val="16104118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C1BB6-20F4-3201-F93B-E8D8FC66652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8E6BDE1-343E-AD87-F2A3-FE048DD54FB9}"/>
              </a:ext>
            </a:extLst>
          </p:cNvPr>
          <p:cNvSpPr>
            <a:spLocks noGrp="1"/>
          </p:cNvSpPr>
          <p:nvPr>
            <p:ph idx="1"/>
          </p:nvPr>
        </p:nvSpPr>
        <p:spPr/>
        <p:txBody>
          <a:bodyPr/>
          <a:lstStyle/>
          <a:p>
            <a:r>
              <a:rPr lang="en-US" dirty="0"/>
              <a:t>Filter size of 3*3 on grayscale image = 3*3*1</a:t>
            </a:r>
          </a:p>
          <a:p>
            <a:r>
              <a:rPr lang="en-US" dirty="0"/>
              <a:t>Filter size of 3*3 on RGB image = 3*3*3</a:t>
            </a:r>
          </a:p>
          <a:p>
            <a:r>
              <a:rPr lang="en-US" dirty="0"/>
              <a:t>If convolution layer and has depth of 24 = 3*3*24</a:t>
            </a:r>
          </a:p>
        </p:txBody>
      </p:sp>
    </p:spTree>
    <p:extLst>
      <p:ext uri="{BB962C8B-B14F-4D97-AF65-F5344CB8AC3E}">
        <p14:creationId xmlns:p14="http://schemas.microsoft.com/office/powerpoint/2010/main" val="32812528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E1BD9-3D4D-463A-A5D0-802EC79B3410}"/>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7F1162AD-67B2-47C3-81E0-1D2CE872D713}"/>
              </a:ext>
            </a:extLst>
          </p:cNvPr>
          <p:cNvSpPr>
            <a:spLocks noGrp="1"/>
          </p:cNvSpPr>
          <p:nvPr>
            <p:ph idx="1"/>
          </p:nvPr>
        </p:nvSpPr>
        <p:spPr/>
        <p:txBody>
          <a:bodyPr/>
          <a:lstStyle/>
          <a:p>
            <a:endParaRPr lang="en-US" dirty="0"/>
          </a:p>
        </p:txBody>
      </p:sp>
      <p:graphicFrame>
        <p:nvGraphicFramePr>
          <p:cNvPr id="4" name="Object 3">
            <a:extLst>
              <a:ext uri="{FF2B5EF4-FFF2-40B4-BE49-F238E27FC236}">
                <a16:creationId xmlns:a16="http://schemas.microsoft.com/office/drawing/2014/main" id="{8AA8E8D0-CF7E-4751-BC07-7B8111E37633}"/>
              </a:ext>
            </a:extLst>
          </p:cNvPr>
          <p:cNvGraphicFramePr>
            <a:graphicFrameLocks noChangeAspect="1"/>
          </p:cNvGraphicFramePr>
          <p:nvPr>
            <p:extLst>
              <p:ext uri="{D42A27DB-BD31-4B8C-83A1-F6EECF244321}">
                <p14:modId xmlns:p14="http://schemas.microsoft.com/office/powerpoint/2010/main" val="849090392"/>
              </p:ext>
            </p:extLst>
          </p:nvPr>
        </p:nvGraphicFramePr>
        <p:xfrm>
          <a:off x="2404533" y="681037"/>
          <a:ext cx="7670799" cy="5228695"/>
        </p:xfrm>
        <a:graphic>
          <a:graphicData uri="http://schemas.openxmlformats.org/presentationml/2006/ole">
            <mc:AlternateContent xmlns:mc="http://schemas.openxmlformats.org/markup-compatibility/2006">
              <mc:Choice xmlns:v="urn:schemas-microsoft-com:vml" Requires="v">
                <p:oleObj spid="_x0000_s1026" name="Bitmap Image" r:id="rId3" imgW="5151240" imgH="3817800" progId="Paint.Picture">
                  <p:embed/>
                </p:oleObj>
              </mc:Choice>
              <mc:Fallback>
                <p:oleObj name="Bitmap Image" r:id="rId3" imgW="5151240" imgH="3817800" progId="Paint.Picture">
                  <p:embed/>
                  <p:pic>
                    <p:nvPicPr>
                      <p:cNvPr id="4" name="Object 3">
                        <a:extLst>
                          <a:ext uri="{FF2B5EF4-FFF2-40B4-BE49-F238E27FC236}">
                            <a16:creationId xmlns:a16="http://schemas.microsoft.com/office/drawing/2014/main" id="{8AA8E8D0-CF7E-4751-BC07-7B8111E37633}"/>
                          </a:ext>
                        </a:extLst>
                      </p:cNvPr>
                      <p:cNvPicPr/>
                      <p:nvPr/>
                    </p:nvPicPr>
                    <p:blipFill>
                      <a:blip r:embed="rId4"/>
                      <a:stretch>
                        <a:fillRect/>
                      </a:stretch>
                    </p:blipFill>
                    <p:spPr>
                      <a:xfrm>
                        <a:off x="2404533" y="681037"/>
                        <a:ext cx="7670799" cy="5228695"/>
                      </a:xfrm>
                      <a:prstGeom prst="rect">
                        <a:avLst/>
                      </a:prstGeom>
                    </p:spPr>
                  </p:pic>
                </p:oleObj>
              </mc:Fallback>
            </mc:AlternateContent>
          </a:graphicData>
        </a:graphic>
      </p:graphicFrame>
    </p:spTree>
    <p:extLst>
      <p:ext uri="{BB962C8B-B14F-4D97-AF65-F5344CB8AC3E}">
        <p14:creationId xmlns:p14="http://schemas.microsoft.com/office/powerpoint/2010/main" val="35626268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FDB77-5227-DA8F-A330-F0B5A82B95D6}"/>
              </a:ext>
            </a:extLst>
          </p:cNvPr>
          <p:cNvSpPr>
            <a:spLocks noGrp="1"/>
          </p:cNvSpPr>
          <p:nvPr>
            <p:ph type="title"/>
          </p:nvPr>
        </p:nvSpPr>
        <p:spPr/>
        <p:txBody>
          <a:bodyPr/>
          <a:lstStyle/>
          <a:p>
            <a:r>
              <a:rPr lang="en-US" dirty="0"/>
              <a:t>InceptionV3 </a:t>
            </a:r>
          </a:p>
        </p:txBody>
      </p:sp>
      <p:sp>
        <p:nvSpPr>
          <p:cNvPr id="3" name="Content Placeholder 2">
            <a:extLst>
              <a:ext uri="{FF2B5EF4-FFF2-40B4-BE49-F238E27FC236}">
                <a16:creationId xmlns:a16="http://schemas.microsoft.com/office/drawing/2014/main" id="{9DB17333-D323-ECEA-B088-8A85B5614C1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323981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34EE9-9E84-4035-AE60-6D45BD45282F}"/>
              </a:ext>
            </a:extLst>
          </p:cNvPr>
          <p:cNvSpPr>
            <a:spLocks noGrp="1"/>
          </p:cNvSpPr>
          <p:nvPr>
            <p:ph type="title"/>
          </p:nvPr>
        </p:nvSpPr>
        <p:spPr/>
        <p:txBody>
          <a:bodyPr/>
          <a:lstStyle/>
          <a:p>
            <a:r>
              <a:rPr lang="en-US" dirty="0"/>
              <a:t>1. Factorization into Smaller Convolution </a:t>
            </a:r>
          </a:p>
        </p:txBody>
      </p:sp>
      <p:pic>
        <p:nvPicPr>
          <p:cNvPr id="4" name="Content Placeholder 3">
            <a:extLst>
              <a:ext uri="{FF2B5EF4-FFF2-40B4-BE49-F238E27FC236}">
                <a16:creationId xmlns:a16="http://schemas.microsoft.com/office/drawing/2014/main" id="{7973B100-628A-472C-9CE6-B73F7D70F9D1}"/>
              </a:ext>
            </a:extLst>
          </p:cNvPr>
          <p:cNvPicPr>
            <a:picLocks noGrp="1" noChangeAspect="1"/>
          </p:cNvPicPr>
          <p:nvPr>
            <p:ph idx="1"/>
          </p:nvPr>
        </p:nvPicPr>
        <p:blipFill>
          <a:blip r:embed="rId2"/>
          <a:stretch>
            <a:fillRect/>
          </a:stretch>
        </p:blipFill>
        <p:spPr>
          <a:xfrm>
            <a:off x="3208253" y="1825625"/>
            <a:ext cx="5775494" cy="4351338"/>
          </a:xfrm>
          <a:prstGeom prst="rect">
            <a:avLst/>
          </a:prstGeom>
        </p:spPr>
      </p:pic>
    </p:spTree>
    <p:extLst>
      <p:ext uri="{BB962C8B-B14F-4D97-AF65-F5344CB8AC3E}">
        <p14:creationId xmlns:p14="http://schemas.microsoft.com/office/powerpoint/2010/main" val="13606605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5F1FF-4925-4299-B87E-EC77D538B640}"/>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0789D0B3-4A69-41A0-981A-B45C9C409E65}"/>
              </a:ext>
            </a:extLst>
          </p:cNvPr>
          <p:cNvPicPr>
            <a:picLocks noGrp="1" noChangeAspect="1"/>
          </p:cNvPicPr>
          <p:nvPr>
            <p:ph idx="1"/>
          </p:nvPr>
        </p:nvPicPr>
        <p:blipFill>
          <a:blip r:embed="rId2"/>
          <a:stretch>
            <a:fillRect/>
          </a:stretch>
        </p:blipFill>
        <p:spPr>
          <a:xfrm>
            <a:off x="3131876" y="1825625"/>
            <a:ext cx="5928247" cy="4351338"/>
          </a:xfrm>
          <a:prstGeom prst="rect">
            <a:avLst/>
          </a:prstGeom>
        </p:spPr>
      </p:pic>
    </p:spTree>
    <p:extLst>
      <p:ext uri="{BB962C8B-B14F-4D97-AF65-F5344CB8AC3E}">
        <p14:creationId xmlns:p14="http://schemas.microsoft.com/office/powerpoint/2010/main" val="17036046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18090-5D97-4264-80AF-B39F6241DD49}"/>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3BB6FDE9-6629-45EF-8D64-6B425D70DD19}"/>
              </a:ext>
            </a:extLst>
          </p:cNvPr>
          <p:cNvPicPr>
            <a:picLocks noGrp="1" noChangeAspect="1"/>
          </p:cNvPicPr>
          <p:nvPr>
            <p:ph idx="1"/>
          </p:nvPr>
        </p:nvPicPr>
        <p:blipFill>
          <a:blip r:embed="rId2"/>
          <a:stretch>
            <a:fillRect/>
          </a:stretch>
        </p:blipFill>
        <p:spPr>
          <a:xfrm>
            <a:off x="3162743" y="1825625"/>
            <a:ext cx="5866514" cy="4351338"/>
          </a:xfrm>
          <a:prstGeom prst="rect">
            <a:avLst/>
          </a:prstGeom>
        </p:spPr>
      </p:pic>
    </p:spTree>
    <p:extLst>
      <p:ext uri="{BB962C8B-B14F-4D97-AF65-F5344CB8AC3E}">
        <p14:creationId xmlns:p14="http://schemas.microsoft.com/office/powerpoint/2010/main" val="29302523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F43C07-14A6-4FE6-BC77-599F07D3883A}"/>
              </a:ext>
            </a:extLst>
          </p:cNvPr>
          <p:cNvSpPr>
            <a:spLocks noGrp="1"/>
          </p:cNvSpPr>
          <p:nvPr>
            <p:ph type="title"/>
          </p:nvPr>
        </p:nvSpPr>
        <p:spPr/>
        <p:txBody>
          <a:bodyPr/>
          <a:lstStyle/>
          <a:p>
            <a:r>
              <a:rPr lang="en-US" sz="4400" b="0" i="0" u="none" strike="noStrike" baseline="0" dirty="0" err="1">
                <a:latin typeface="NimbusRomNo9L-Regu"/>
              </a:rPr>
              <a:t>GoogLeNet</a:t>
            </a:r>
            <a:r>
              <a:rPr lang="en-US" dirty="0">
                <a:latin typeface="NimbusRomNo9L-Regu"/>
              </a:rPr>
              <a:t> - Inception</a:t>
            </a:r>
            <a:endParaRPr lang="en-US" dirty="0"/>
          </a:p>
        </p:txBody>
      </p:sp>
      <p:sp>
        <p:nvSpPr>
          <p:cNvPr id="3" name="Content Placeholder 2">
            <a:extLst>
              <a:ext uri="{FF2B5EF4-FFF2-40B4-BE49-F238E27FC236}">
                <a16:creationId xmlns:a16="http://schemas.microsoft.com/office/drawing/2014/main" id="{1ACAA92B-098A-40D3-9236-AF18595119BB}"/>
              </a:ext>
            </a:extLst>
          </p:cNvPr>
          <p:cNvSpPr>
            <a:spLocks noGrp="1"/>
          </p:cNvSpPr>
          <p:nvPr>
            <p:ph idx="1"/>
          </p:nvPr>
        </p:nvSpPr>
        <p:spPr/>
        <p:txBody>
          <a:bodyPr/>
          <a:lstStyle/>
          <a:p>
            <a:pPr algn="just"/>
            <a:r>
              <a:rPr lang="en-US" sz="1800" b="0" i="0" u="none" strike="noStrike" baseline="0" dirty="0">
                <a:latin typeface="Arial" pitchFamily="34" charset="0"/>
                <a:cs typeface="Arial" pitchFamily="34" charset="0"/>
              </a:rPr>
              <a:t>A deep convolutional neural network architecture named as Inception, which was responsible for setting the new state of the art for classification and detection in the ImageNet Large-Scale Visual Recognition Challenge 2014 (ILSVRC14).</a:t>
            </a:r>
          </a:p>
          <a:p>
            <a:pPr algn="just"/>
            <a:r>
              <a:rPr lang="en-US" sz="1800" b="0" i="0" u="none" strike="noStrike" baseline="0" dirty="0">
                <a:latin typeface="Arial" pitchFamily="34" charset="0"/>
                <a:cs typeface="Arial" pitchFamily="34" charset="0"/>
              </a:rPr>
              <a:t> The main assurance of this architecture is the improved utilization of the computing resources inside the network. </a:t>
            </a:r>
          </a:p>
          <a:p>
            <a:pPr algn="just"/>
            <a:r>
              <a:rPr lang="en-US" sz="1800" b="0" i="0" u="none" strike="noStrike" baseline="0" dirty="0">
                <a:latin typeface="Arial" pitchFamily="34" charset="0"/>
                <a:cs typeface="Arial" pitchFamily="34" charset="0"/>
              </a:rPr>
              <a:t>This was achieved by a carefully crafted design that allows for increasing the depth and width of the network while keeping the computational budget constant. </a:t>
            </a:r>
          </a:p>
          <a:p>
            <a:pPr algn="just"/>
            <a:r>
              <a:rPr lang="en-US" sz="1800" b="0" i="0" u="none" strike="noStrike" baseline="0" dirty="0">
                <a:latin typeface="Arial" pitchFamily="34" charset="0"/>
                <a:cs typeface="Arial" pitchFamily="34" charset="0"/>
              </a:rPr>
              <a:t>To optimize quality, the architectural decisions were based on the Hebbian principle and the intuition of multi-scale</a:t>
            </a:r>
          </a:p>
          <a:p>
            <a:pPr algn="just"/>
            <a:r>
              <a:rPr lang="en-US" sz="1800" b="0" i="0" u="none" strike="noStrike" baseline="0" dirty="0">
                <a:latin typeface="Arial" pitchFamily="34" charset="0"/>
                <a:cs typeface="Arial" pitchFamily="34" charset="0"/>
              </a:rPr>
              <a:t>The network is called </a:t>
            </a:r>
            <a:r>
              <a:rPr lang="en-US" sz="1800" b="0" i="0" u="none" strike="noStrike" baseline="0" dirty="0" err="1">
                <a:latin typeface="Arial" pitchFamily="34" charset="0"/>
                <a:cs typeface="Arial" pitchFamily="34" charset="0"/>
              </a:rPr>
              <a:t>GoogLeNet</a:t>
            </a:r>
            <a:r>
              <a:rPr lang="en-US" sz="1800" b="0" i="0" u="none" strike="noStrike" baseline="0" dirty="0">
                <a:latin typeface="Arial" pitchFamily="34" charset="0"/>
                <a:cs typeface="Arial" pitchFamily="34" charset="0"/>
              </a:rPr>
              <a:t>, a 22 layers deep network, the quality of which is assessed in the context of classification and detection.</a:t>
            </a:r>
            <a:endParaRPr lang="en-US" dirty="0">
              <a:latin typeface="Arial" pitchFamily="34" charset="0"/>
              <a:cs typeface="Arial" pitchFamily="34" charset="0"/>
            </a:endParaRPr>
          </a:p>
        </p:txBody>
      </p:sp>
    </p:spTree>
    <p:extLst>
      <p:ext uri="{BB962C8B-B14F-4D97-AF65-F5344CB8AC3E}">
        <p14:creationId xmlns:p14="http://schemas.microsoft.com/office/powerpoint/2010/main" val="638187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2587E-5FFB-4A48-8246-98FB07888714}"/>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D93CB8C8-2D9F-49D8-80B6-EDC6804BEE13}"/>
              </a:ext>
            </a:extLst>
          </p:cNvPr>
          <p:cNvPicPr>
            <a:picLocks noGrp="1" noChangeAspect="1"/>
          </p:cNvPicPr>
          <p:nvPr>
            <p:ph idx="1"/>
          </p:nvPr>
        </p:nvPicPr>
        <p:blipFill>
          <a:blip r:embed="rId2"/>
          <a:stretch>
            <a:fillRect/>
          </a:stretch>
        </p:blipFill>
        <p:spPr>
          <a:xfrm>
            <a:off x="3201890" y="1825625"/>
            <a:ext cx="5788219" cy="4351338"/>
          </a:xfrm>
          <a:prstGeom prst="rect">
            <a:avLst/>
          </a:prstGeom>
        </p:spPr>
      </p:pic>
    </p:spTree>
    <p:extLst>
      <p:ext uri="{BB962C8B-B14F-4D97-AF65-F5344CB8AC3E}">
        <p14:creationId xmlns:p14="http://schemas.microsoft.com/office/powerpoint/2010/main" val="30797445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A02E8-D705-7D48-1A6B-89EC38110B5F}"/>
              </a:ext>
            </a:extLst>
          </p:cNvPr>
          <p:cNvSpPr>
            <a:spLocks noGrp="1"/>
          </p:cNvSpPr>
          <p:nvPr>
            <p:ph type="title"/>
          </p:nvPr>
        </p:nvSpPr>
        <p:spPr/>
        <p:txBody>
          <a:bodyPr/>
          <a:lstStyle/>
          <a:p>
            <a:r>
              <a:rPr lang="en-US" b="1" dirty="0"/>
              <a:t>InceptionV3  Layer Architecture</a:t>
            </a:r>
            <a:br>
              <a:rPr lang="en-US" dirty="0"/>
            </a:br>
            <a:endParaRPr lang="en-US" dirty="0"/>
          </a:p>
        </p:txBody>
      </p:sp>
      <p:sp>
        <p:nvSpPr>
          <p:cNvPr id="3" name="Content Placeholder 2">
            <a:extLst>
              <a:ext uri="{FF2B5EF4-FFF2-40B4-BE49-F238E27FC236}">
                <a16:creationId xmlns:a16="http://schemas.microsoft.com/office/drawing/2014/main" id="{A70DC853-B1D2-06F5-1D9E-ABEE3ABC9B10}"/>
              </a:ext>
            </a:extLst>
          </p:cNvPr>
          <p:cNvSpPr>
            <a:spLocks noGrp="1"/>
          </p:cNvSpPr>
          <p:nvPr>
            <p:ph idx="1"/>
          </p:nvPr>
        </p:nvSpPr>
        <p:spPr/>
        <p:txBody>
          <a:bodyPr/>
          <a:lstStyle/>
          <a:p>
            <a:pPr marL="0" indent="0">
              <a:buNone/>
            </a:pPr>
            <a:endParaRPr lang="en-US" dirty="0"/>
          </a:p>
          <a:p>
            <a:pPr marL="0" indent="0">
              <a:buNone/>
            </a:pPr>
            <a:r>
              <a:rPr lang="en-US" dirty="0"/>
              <a:t>48-layer network Trained on Image Net dataset for 1000 classes </a:t>
            </a:r>
          </a:p>
        </p:txBody>
      </p:sp>
    </p:spTree>
    <p:extLst>
      <p:ext uri="{BB962C8B-B14F-4D97-AF65-F5344CB8AC3E}">
        <p14:creationId xmlns:p14="http://schemas.microsoft.com/office/powerpoint/2010/main" val="19287685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AAFFC-2472-42E4-A2C9-D6434E7EB3E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13F5FAF-0C85-417F-8D14-16D88A0D3D97}"/>
              </a:ext>
            </a:extLst>
          </p:cNvPr>
          <p:cNvSpPr>
            <a:spLocks noGrp="1"/>
          </p:cNvSpPr>
          <p:nvPr>
            <p:ph idx="1"/>
          </p:nvPr>
        </p:nvSpPr>
        <p:spPr/>
        <p:txBody>
          <a:bodyPr/>
          <a:lstStyle/>
          <a:p>
            <a:endParaRPr lang="en-US"/>
          </a:p>
        </p:txBody>
      </p:sp>
      <p:graphicFrame>
        <p:nvGraphicFramePr>
          <p:cNvPr id="4" name="Object 3">
            <a:extLst>
              <a:ext uri="{FF2B5EF4-FFF2-40B4-BE49-F238E27FC236}">
                <a16:creationId xmlns:a16="http://schemas.microsoft.com/office/drawing/2014/main" id="{ED6513CB-272B-4EBC-BFA9-2C14CAE91328}"/>
              </a:ext>
            </a:extLst>
          </p:cNvPr>
          <p:cNvGraphicFramePr>
            <a:graphicFrameLocks noChangeAspect="1"/>
          </p:cNvGraphicFramePr>
          <p:nvPr>
            <p:extLst>
              <p:ext uri="{D42A27DB-BD31-4B8C-83A1-F6EECF244321}">
                <p14:modId xmlns:p14="http://schemas.microsoft.com/office/powerpoint/2010/main" val="3526486866"/>
              </p:ext>
            </p:extLst>
          </p:nvPr>
        </p:nvGraphicFramePr>
        <p:xfrm>
          <a:off x="1761067" y="1209675"/>
          <a:ext cx="8873066" cy="4435475"/>
        </p:xfrm>
        <a:graphic>
          <a:graphicData uri="http://schemas.openxmlformats.org/presentationml/2006/ole">
            <mc:AlternateContent xmlns:mc="http://schemas.openxmlformats.org/markup-compatibility/2006">
              <mc:Choice xmlns:v="urn:schemas-microsoft-com:vml" Requires="v">
                <p:oleObj spid="_x0000_s2050" name="Bitmap Image" r:id="rId3" imgW="5897880" imgH="4434840" progId="Paint.Picture">
                  <p:embed/>
                </p:oleObj>
              </mc:Choice>
              <mc:Fallback>
                <p:oleObj name="Bitmap Image" r:id="rId3" imgW="5897880" imgH="4434840" progId="Paint.Picture">
                  <p:embed/>
                  <p:pic>
                    <p:nvPicPr>
                      <p:cNvPr id="4" name="Object 3">
                        <a:extLst>
                          <a:ext uri="{FF2B5EF4-FFF2-40B4-BE49-F238E27FC236}">
                            <a16:creationId xmlns:a16="http://schemas.microsoft.com/office/drawing/2014/main" id="{ED6513CB-272B-4EBC-BFA9-2C14CAE91328}"/>
                          </a:ext>
                        </a:extLst>
                      </p:cNvPr>
                      <p:cNvPicPr/>
                      <p:nvPr/>
                    </p:nvPicPr>
                    <p:blipFill>
                      <a:blip r:embed="rId4"/>
                      <a:stretch>
                        <a:fillRect/>
                      </a:stretch>
                    </p:blipFill>
                    <p:spPr>
                      <a:xfrm>
                        <a:off x="1761067" y="1209675"/>
                        <a:ext cx="8873066" cy="4435475"/>
                      </a:xfrm>
                      <a:prstGeom prst="rect">
                        <a:avLst/>
                      </a:prstGeom>
                    </p:spPr>
                  </p:pic>
                </p:oleObj>
              </mc:Fallback>
            </mc:AlternateContent>
          </a:graphicData>
        </a:graphic>
      </p:graphicFrame>
    </p:spTree>
    <p:extLst>
      <p:ext uri="{BB962C8B-B14F-4D97-AF65-F5344CB8AC3E}">
        <p14:creationId xmlns:p14="http://schemas.microsoft.com/office/powerpoint/2010/main" val="17385757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956A3-9560-4F39-87B1-166865C4BB8F}"/>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1630BA78-A487-4869-BD11-074353D33D91}"/>
              </a:ext>
            </a:extLst>
          </p:cNvPr>
          <p:cNvPicPr>
            <a:picLocks noGrp="1" noChangeAspect="1"/>
          </p:cNvPicPr>
          <p:nvPr>
            <p:ph idx="1"/>
          </p:nvPr>
        </p:nvPicPr>
        <p:blipFill>
          <a:blip r:embed="rId2"/>
          <a:stretch>
            <a:fillRect/>
          </a:stretch>
        </p:blipFill>
        <p:spPr>
          <a:xfrm>
            <a:off x="3169798" y="1825625"/>
            <a:ext cx="5852403" cy="4351338"/>
          </a:xfrm>
          <a:prstGeom prst="rect">
            <a:avLst/>
          </a:prstGeom>
        </p:spPr>
      </p:pic>
    </p:spTree>
    <p:extLst>
      <p:ext uri="{BB962C8B-B14F-4D97-AF65-F5344CB8AC3E}">
        <p14:creationId xmlns:p14="http://schemas.microsoft.com/office/powerpoint/2010/main" val="18686259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07BEE-D7C7-4058-9575-2CC358DC19AE}"/>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357F7B69-0FC8-440F-9CAC-4DA5D8FEA501}"/>
              </a:ext>
            </a:extLst>
          </p:cNvPr>
          <p:cNvPicPr>
            <a:picLocks noGrp="1" noChangeAspect="1"/>
          </p:cNvPicPr>
          <p:nvPr>
            <p:ph idx="1"/>
          </p:nvPr>
        </p:nvPicPr>
        <p:blipFill>
          <a:blip r:embed="rId2"/>
          <a:stretch>
            <a:fillRect/>
          </a:stretch>
        </p:blipFill>
        <p:spPr>
          <a:xfrm>
            <a:off x="3233228" y="1825625"/>
            <a:ext cx="5725544" cy="4351338"/>
          </a:xfrm>
          <a:prstGeom prst="rect">
            <a:avLst/>
          </a:prstGeom>
        </p:spPr>
      </p:pic>
    </p:spTree>
    <p:extLst>
      <p:ext uri="{BB962C8B-B14F-4D97-AF65-F5344CB8AC3E}">
        <p14:creationId xmlns:p14="http://schemas.microsoft.com/office/powerpoint/2010/main" val="10747942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44405-6222-4E6B-A459-2CB560B099E4}"/>
              </a:ext>
            </a:extLst>
          </p:cNvPr>
          <p:cNvSpPr>
            <a:spLocks noGrp="1"/>
          </p:cNvSpPr>
          <p:nvPr>
            <p:ph type="title"/>
          </p:nvPr>
        </p:nvSpPr>
        <p:spPr/>
        <p:txBody>
          <a:bodyPr/>
          <a:lstStyle/>
          <a:p>
            <a:r>
              <a:rPr lang="en-US" dirty="0"/>
              <a:t>1× 1 CNN </a:t>
            </a:r>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52860" y="2253803"/>
            <a:ext cx="4219575" cy="33098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22141" y="1927328"/>
            <a:ext cx="5043842" cy="3778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36779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D209A-5A30-473C-9D7B-69695219F198}"/>
              </a:ext>
            </a:extLst>
          </p:cNvPr>
          <p:cNvSpPr>
            <a:spLocks noGrp="1"/>
          </p:cNvSpPr>
          <p:nvPr>
            <p:ph type="title"/>
          </p:nvPr>
        </p:nvSpPr>
        <p:spPr/>
        <p:txBody>
          <a:bodyPr/>
          <a:lstStyle/>
          <a:p>
            <a:endParaRPr lang="en-US"/>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66099" y="2612790"/>
            <a:ext cx="8129701" cy="2809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395159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90C1E-AA2A-4A25-A3FA-E3CCB38280B9}"/>
              </a:ext>
            </a:extLst>
          </p:cNvPr>
          <p:cNvSpPr>
            <a:spLocks noGrp="1"/>
          </p:cNvSpPr>
          <p:nvPr>
            <p:ph type="title"/>
          </p:nvPr>
        </p:nvSpPr>
        <p:spPr/>
        <p:txBody>
          <a:bodyPr/>
          <a:lstStyle/>
          <a:p>
            <a:endParaRPr lang="en-US"/>
          </a:p>
        </p:txBody>
      </p:sp>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24690" y="2614411"/>
            <a:ext cx="8201890" cy="25440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722660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100" name="Picture 4"/>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55314" y="1458873"/>
            <a:ext cx="7302320" cy="40006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164097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r>
              <a:rPr lang="en-US" dirty="0"/>
              <a:t>As these “Inception modules” are stacked on top of each other, their output correlation statistics are bound to vary: as features of higher abstraction are captured by higher layers, their spatial concentration is expected to decrease suggesting that the ratio of 3×3 and 5×5 convolutions should increase as move to higher layers.</a:t>
            </a:r>
          </a:p>
          <a:p>
            <a:r>
              <a:rPr lang="en-US" dirty="0"/>
              <a:t>Inception network is a network consisting of modules of the above type stacked upon each other, with occasional max-pooling layers with stride 2 to halve the resolution of the grid. </a:t>
            </a:r>
          </a:p>
          <a:p>
            <a:r>
              <a:rPr lang="en-US" dirty="0"/>
              <a:t>For technical reasons (memory efficiency during training), it seemed beneficial to start using Inception modules only at higher layers while keeping the lower layers in traditional convolutional fashion.</a:t>
            </a:r>
          </a:p>
        </p:txBody>
      </p:sp>
    </p:spTree>
    <p:extLst>
      <p:ext uri="{BB962C8B-B14F-4D97-AF65-F5344CB8AC3E}">
        <p14:creationId xmlns:p14="http://schemas.microsoft.com/office/powerpoint/2010/main" val="36873529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823F5-24E8-4039-858E-66F2AD1A9352}"/>
              </a:ext>
            </a:extLst>
          </p:cNvPr>
          <p:cNvSpPr>
            <a:spLocks noGrp="1"/>
          </p:cNvSpPr>
          <p:nvPr>
            <p:ph type="title"/>
          </p:nvPr>
        </p:nvSpPr>
        <p:spPr/>
        <p:txBody>
          <a:bodyPr/>
          <a:lstStyle/>
          <a:p>
            <a:r>
              <a:rPr lang="en-US" b="1" dirty="0"/>
              <a:t>Motivation to </a:t>
            </a:r>
            <a:r>
              <a:rPr lang="en-US" b="1" dirty="0" err="1"/>
              <a:t>GooLeNet</a:t>
            </a:r>
            <a:endParaRPr lang="en-US" b="1" dirty="0"/>
          </a:p>
        </p:txBody>
      </p:sp>
      <p:sp>
        <p:nvSpPr>
          <p:cNvPr id="3" name="Content Placeholder 2">
            <a:extLst>
              <a:ext uri="{FF2B5EF4-FFF2-40B4-BE49-F238E27FC236}">
                <a16:creationId xmlns:a16="http://schemas.microsoft.com/office/drawing/2014/main" id="{588A6F48-2CA9-44A4-8E88-3D115F5FCD63}"/>
              </a:ext>
            </a:extLst>
          </p:cNvPr>
          <p:cNvSpPr>
            <a:spLocks noGrp="1"/>
          </p:cNvSpPr>
          <p:nvPr>
            <p:ph idx="1"/>
          </p:nvPr>
        </p:nvSpPr>
        <p:spPr>
          <a:xfrm>
            <a:off x="962487" y="1896646"/>
            <a:ext cx="10515600" cy="4351338"/>
          </a:xfrm>
        </p:spPr>
        <p:txBody>
          <a:bodyPr>
            <a:normAutofit/>
          </a:bodyPr>
          <a:lstStyle/>
          <a:p>
            <a:pPr algn="just"/>
            <a:r>
              <a:rPr lang="en-US" sz="1800" b="0" i="0" u="none" strike="noStrike" baseline="0" dirty="0">
                <a:solidFill>
                  <a:srgbClr val="000000"/>
                </a:solidFill>
                <a:latin typeface="NimbusRomNo9L-Regu"/>
              </a:rPr>
              <a:t> </a:t>
            </a:r>
            <a:r>
              <a:rPr lang="en-US" sz="1800" b="0" i="0" u="none" strike="noStrike" baseline="0" dirty="0" err="1">
                <a:solidFill>
                  <a:srgbClr val="000000"/>
                </a:solidFill>
                <a:latin typeface="NimbusRomNo9L-Regu"/>
              </a:rPr>
              <a:t>GoogLeNet</a:t>
            </a:r>
            <a:r>
              <a:rPr lang="en-US" sz="1800" b="0" i="0" u="none" strike="noStrike" baseline="0" dirty="0">
                <a:solidFill>
                  <a:srgbClr val="000000"/>
                </a:solidFill>
                <a:latin typeface="NimbusRomNo9L-Regu"/>
              </a:rPr>
              <a:t> submission to ILSVRC 2014 actually uses </a:t>
            </a:r>
            <a:r>
              <a:rPr lang="en-US" sz="1800" b="0" i="0" u="none" strike="noStrike" baseline="0" dirty="0">
                <a:solidFill>
                  <a:srgbClr val="000000"/>
                </a:solidFill>
                <a:latin typeface="CMR10"/>
              </a:rPr>
              <a:t>12</a:t>
            </a:r>
            <a:r>
              <a:rPr lang="en-US" sz="1800" b="0" i="0" u="none" strike="noStrike" baseline="0" dirty="0">
                <a:solidFill>
                  <a:srgbClr val="000000"/>
                </a:solidFill>
                <a:latin typeface="CMSY10"/>
              </a:rPr>
              <a:t> </a:t>
            </a:r>
            <a:r>
              <a:rPr lang="en-US" sz="1800" b="0" i="0" u="none" strike="noStrike" baseline="0" dirty="0">
                <a:solidFill>
                  <a:srgbClr val="000000"/>
                </a:solidFill>
                <a:latin typeface="NimbusRomNo9L-Regu"/>
              </a:rPr>
              <a:t>fewer parameters than the winning architecture of </a:t>
            </a:r>
            <a:r>
              <a:rPr lang="en-US" sz="1800" b="0" i="0" u="none" strike="noStrike" baseline="0" dirty="0" err="1">
                <a:solidFill>
                  <a:srgbClr val="000000"/>
                </a:solidFill>
                <a:latin typeface="NimbusRomNo9L-Regu"/>
              </a:rPr>
              <a:t>Krizhevsky</a:t>
            </a:r>
            <a:r>
              <a:rPr lang="en-US" sz="1800" b="0" i="0" u="none" strike="noStrike" baseline="0" dirty="0">
                <a:solidFill>
                  <a:srgbClr val="000000"/>
                </a:solidFill>
                <a:latin typeface="NimbusRomNo9L-Regu"/>
              </a:rPr>
              <a:t> while being significantly more accurate. </a:t>
            </a:r>
          </a:p>
          <a:p>
            <a:pPr algn="just"/>
            <a:r>
              <a:rPr lang="en-US" sz="1800" b="0" i="0" u="none" strike="noStrike" baseline="0" dirty="0">
                <a:solidFill>
                  <a:srgbClr val="000000"/>
                </a:solidFill>
                <a:latin typeface="NimbusRomNo9L-Regu"/>
              </a:rPr>
              <a:t>The biggest gains in object-detection have come from the synergy of deep architectures and classical computer vision, like the R-CNN algorithm by </a:t>
            </a:r>
            <a:r>
              <a:rPr lang="en-US" sz="1800" b="0" i="0" u="none" strike="noStrike" baseline="0" dirty="0" err="1">
                <a:solidFill>
                  <a:srgbClr val="000000"/>
                </a:solidFill>
                <a:latin typeface="NimbusRomNo9L-Regu"/>
              </a:rPr>
              <a:t>Girshick</a:t>
            </a:r>
            <a:r>
              <a:rPr lang="en-US" sz="1800" b="0" i="0" u="none" strike="noStrike" baseline="0" dirty="0">
                <a:solidFill>
                  <a:srgbClr val="000000"/>
                </a:solidFill>
                <a:latin typeface="NimbusRomNo9L-Regu"/>
              </a:rPr>
              <a:t>.</a:t>
            </a:r>
          </a:p>
          <a:p>
            <a:pPr algn="just"/>
            <a:r>
              <a:rPr lang="en-US" sz="1800" b="0" i="0" u="none" strike="noStrike" baseline="0" dirty="0">
                <a:solidFill>
                  <a:srgbClr val="000000"/>
                </a:solidFill>
                <a:latin typeface="NimbusRomNo9L-Regu"/>
              </a:rPr>
              <a:t>In this focus on an efficient deep neural network architecture for computer vision, codenamed Inception.</a:t>
            </a:r>
          </a:p>
          <a:p>
            <a:pPr algn="just"/>
            <a:r>
              <a:rPr lang="en-US" sz="1800" b="0" i="0" u="none" strike="noStrike" baseline="0" dirty="0">
                <a:solidFill>
                  <a:srgbClr val="000000"/>
                </a:solidFill>
                <a:latin typeface="NimbusRomNo9L-Regu"/>
              </a:rPr>
              <a:t> In this case, the word “deep” is used in two different meanings: first of all, in the sense that we introduce a new level of organization in the form of the “Inception module” and in the more direct sense of increased network depth. </a:t>
            </a:r>
          </a:p>
        </p:txBody>
      </p:sp>
    </p:spTree>
    <p:extLst>
      <p:ext uri="{BB962C8B-B14F-4D97-AF65-F5344CB8AC3E}">
        <p14:creationId xmlns:p14="http://schemas.microsoft.com/office/powerpoint/2010/main" val="2340382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Computational Complexity </a:t>
            </a:r>
          </a:p>
        </p:txBody>
      </p:sp>
      <p:sp>
        <p:nvSpPr>
          <p:cNvPr id="3" name="Content Placeholder 2"/>
          <p:cNvSpPr>
            <a:spLocks noGrp="1"/>
          </p:cNvSpPr>
          <p:nvPr>
            <p:ph idx="1"/>
          </p:nvPr>
        </p:nvSpPr>
        <p:spPr/>
        <p:txBody>
          <a:bodyPr>
            <a:normAutofit fontScale="92500" lnSpcReduction="20000"/>
          </a:bodyPr>
          <a:lstStyle/>
          <a:p>
            <a:pPr algn="just"/>
            <a:r>
              <a:rPr lang="en-US" dirty="0"/>
              <a:t>One of the main beneficial aspects of this architecture is that it allows for increasing the number of units at each stage significantly without an uncontrolled blow-up in computational complexity. </a:t>
            </a:r>
          </a:p>
          <a:p>
            <a:pPr algn="just"/>
            <a:r>
              <a:rPr lang="en-US" dirty="0"/>
              <a:t>The ubiquitous use of dimension reduction allows for shielding the large number of input filters of the last stage to the next layer, first reducing their dimension before convolving over them with a large patch size. Another practically useful aspect of this design is that it aligns with the intuition that visual information should be processed at various scales and then aggregated so that the next stage can abstract features from different scales simultaneously.</a:t>
            </a:r>
          </a:p>
          <a:p>
            <a:pPr algn="just"/>
            <a:r>
              <a:rPr lang="en-US" dirty="0"/>
              <a:t>The improved use of computational resources allows for increasing both the width of each stage as well as the number of stages without getting into computational difficulties. </a:t>
            </a:r>
          </a:p>
        </p:txBody>
      </p:sp>
    </p:spTree>
    <p:extLst>
      <p:ext uri="{BB962C8B-B14F-4D97-AF65-F5344CB8AC3E}">
        <p14:creationId xmlns:p14="http://schemas.microsoft.com/office/powerpoint/2010/main" val="5168829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GoogLeNet</a:t>
            </a:r>
            <a:endParaRPr lang="en-US" dirty="0"/>
          </a:p>
        </p:txBody>
      </p:sp>
      <p:sp>
        <p:nvSpPr>
          <p:cNvPr id="3" name="Content Placeholder 2"/>
          <p:cNvSpPr>
            <a:spLocks noGrp="1"/>
          </p:cNvSpPr>
          <p:nvPr>
            <p:ph idx="1"/>
          </p:nvPr>
        </p:nvSpPr>
        <p:spPr/>
        <p:txBody>
          <a:bodyPr>
            <a:normAutofit/>
          </a:bodyPr>
          <a:lstStyle/>
          <a:p>
            <a:pPr algn="just"/>
            <a:r>
              <a:rPr lang="en-US" dirty="0" err="1"/>
              <a:t>GoogLeNet</a:t>
            </a:r>
            <a:r>
              <a:rPr lang="en-US" dirty="0"/>
              <a:t> as team-name in the ILSVRC14 competition. </a:t>
            </a:r>
          </a:p>
          <a:p>
            <a:pPr algn="just"/>
            <a:r>
              <a:rPr lang="en-US" dirty="0"/>
              <a:t>Use </a:t>
            </a:r>
            <a:r>
              <a:rPr lang="en-US" dirty="0" err="1"/>
              <a:t>GoogLeNet</a:t>
            </a:r>
            <a:r>
              <a:rPr lang="en-US" dirty="0"/>
              <a:t> to refer to the particular incarnation of the Inception architecture used in submission for the competition. </a:t>
            </a:r>
          </a:p>
          <a:p>
            <a:pPr algn="just"/>
            <a:r>
              <a:rPr lang="en-US" dirty="0"/>
              <a:t>Used a deeper and wider Inception network, the quality of which was slightly inferior, but adding it to the ensemble seemed to improve the results marginally. </a:t>
            </a:r>
          </a:p>
          <a:p>
            <a:pPr algn="just"/>
            <a:r>
              <a:rPr lang="en-US" dirty="0"/>
              <a:t>It was found that a move from fully connected layers to average pooling improved the top-1 accuracy by about 0.6%, however the use of dropout remained essential even after removing the fully connected layers.</a:t>
            </a:r>
          </a:p>
          <a:p>
            <a:endParaRPr lang="en-US" dirty="0"/>
          </a:p>
        </p:txBody>
      </p:sp>
    </p:spTree>
    <p:extLst>
      <p:ext uri="{BB962C8B-B14F-4D97-AF65-F5344CB8AC3E}">
        <p14:creationId xmlns:p14="http://schemas.microsoft.com/office/powerpoint/2010/main" val="10511202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07BC7-9688-43AB-9A92-DE5AEB00D3E6}"/>
              </a:ext>
            </a:extLst>
          </p:cNvPr>
          <p:cNvSpPr>
            <a:spLocks noGrp="1"/>
          </p:cNvSpPr>
          <p:nvPr>
            <p:ph type="title"/>
          </p:nvPr>
        </p:nvSpPr>
        <p:spPr/>
        <p:txBody>
          <a:bodyPr/>
          <a:lstStyle/>
          <a:p>
            <a:r>
              <a:rPr lang="en-US" dirty="0"/>
              <a:t>Design </a:t>
            </a:r>
          </a:p>
        </p:txBody>
      </p:sp>
      <p:sp>
        <p:nvSpPr>
          <p:cNvPr id="3" name="Content Placeholder 2">
            <a:extLst>
              <a:ext uri="{FF2B5EF4-FFF2-40B4-BE49-F238E27FC236}">
                <a16:creationId xmlns:a16="http://schemas.microsoft.com/office/drawing/2014/main" id="{6371F59A-7098-49C3-A9B8-516758BB64A3}"/>
              </a:ext>
            </a:extLst>
          </p:cNvPr>
          <p:cNvSpPr>
            <a:spLocks noGrp="1"/>
          </p:cNvSpPr>
          <p:nvPr>
            <p:ph idx="1"/>
          </p:nvPr>
        </p:nvSpPr>
        <p:spPr/>
        <p:txBody>
          <a:bodyPr>
            <a:normAutofit/>
          </a:bodyPr>
          <a:lstStyle/>
          <a:p>
            <a:pPr algn="l"/>
            <a:r>
              <a:rPr lang="en-US" sz="1800" b="0" i="0" u="none" strike="noStrike" baseline="0" dirty="0">
                <a:solidFill>
                  <a:srgbClr val="000000"/>
                </a:solidFill>
                <a:latin typeface="NimbusRomNo9L-Regu"/>
              </a:rPr>
              <a:t>All the convolutions, including those inside the Inception modules, use rectified linear activation.</a:t>
            </a:r>
          </a:p>
          <a:p>
            <a:pPr algn="l"/>
            <a:r>
              <a:rPr lang="en-US" sz="1800" b="0" i="0" u="none" strike="noStrike" baseline="0" dirty="0">
                <a:solidFill>
                  <a:srgbClr val="000000"/>
                </a:solidFill>
                <a:latin typeface="NimbusRomNo9L-Regu"/>
              </a:rPr>
              <a:t>The size of the receptive field in our network is </a:t>
            </a:r>
            <a:r>
              <a:rPr lang="en-US" sz="1800" b="0" i="0" u="none" strike="noStrike" baseline="0" dirty="0">
                <a:solidFill>
                  <a:srgbClr val="000000"/>
                </a:solidFill>
                <a:latin typeface="CMR10"/>
              </a:rPr>
              <a:t>224*224 </a:t>
            </a:r>
            <a:r>
              <a:rPr lang="en-US" sz="1800" b="0" i="0" u="none" strike="noStrike" baseline="0" dirty="0">
                <a:solidFill>
                  <a:srgbClr val="000000"/>
                </a:solidFill>
                <a:latin typeface="NimbusRomNo9L-Regu"/>
              </a:rPr>
              <a:t>taking RGB color channels with mean subtraction. “</a:t>
            </a:r>
            <a:r>
              <a:rPr lang="en-US" sz="1800" b="0" i="0" u="none" strike="noStrike" baseline="0" dirty="0">
                <a:solidFill>
                  <a:srgbClr val="000000"/>
                </a:solidFill>
                <a:latin typeface="CMR10"/>
              </a:rPr>
              <a:t>#3*3 </a:t>
            </a:r>
            <a:r>
              <a:rPr lang="en-US" sz="1800" b="0" i="0" u="none" strike="noStrike" baseline="0" dirty="0">
                <a:solidFill>
                  <a:srgbClr val="000000"/>
                </a:solidFill>
                <a:latin typeface="NimbusRomNo9L-Regu"/>
              </a:rPr>
              <a:t>reduce” and “</a:t>
            </a:r>
            <a:r>
              <a:rPr lang="en-US" sz="1800" b="0" i="0" u="none" strike="noStrike" baseline="0" dirty="0">
                <a:solidFill>
                  <a:srgbClr val="000000"/>
                </a:solidFill>
                <a:latin typeface="CMR10"/>
              </a:rPr>
              <a:t>#5*5 </a:t>
            </a:r>
            <a:r>
              <a:rPr lang="en-US" sz="1800" b="0" i="0" u="none" strike="noStrike" baseline="0" dirty="0">
                <a:solidFill>
                  <a:srgbClr val="000000"/>
                </a:solidFill>
                <a:latin typeface="NimbusRomNo9L-Regu"/>
              </a:rPr>
              <a:t>reduce” stands for the number of </a:t>
            </a:r>
            <a:r>
              <a:rPr lang="en-US" sz="1800" b="0" i="0" u="none" strike="noStrike" baseline="0" dirty="0">
                <a:solidFill>
                  <a:srgbClr val="000000"/>
                </a:solidFill>
                <a:latin typeface="CMR10"/>
              </a:rPr>
              <a:t>1*1 </a:t>
            </a:r>
            <a:r>
              <a:rPr lang="en-US" sz="1800" b="0" i="0" u="none" strike="noStrike" baseline="0" dirty="0">
                <a:solidFill>
                  <a:srgbClr val="000000"/>
                </a:solidFill>
                <a:latin typeface="NimbusRomNo9L-Regu"/>
              </a:rPr>
              <a:t>filters in the reduction layer used before the </a:t>
            </a:r>
            <a:r>
              <a:rPr lang="en-US" sz="1800" b="0" i="0" u="none" strike="noStrike" baseline="0" dirty="0">
                <a:solidFill>
                  <a:srgbClr val="000000"/>
                </a:solidFill>
                <a:latin typeface="CMR10"/>
              </a:rPr>
              <a:t>3*3 </a:t>
            </a:r>
            <a:r>
              <a:rPr lang="en-US" sz="1800" b="0" i="0" u="none" strike="noStrike" baseline="0" dirty="0">
                <a:solidFill>
                  <a:srgbClr val="000000"/>
                </a:solidFill>
                <a:latin typeface="NimbusRomNo9L-Regu"/>
              </a:rPr>
              <a:t>and </a:t>
            </a:r>
            <a:r>
              <a:rPr lang="en-US" sz="1800" b="0" i="0" u="none" strike="noStrike" baseline="0" dirty="0">
                <a:solidFill>
                  <a:srgbClr val="000000"/>
                </a:solidFill>
                <a:latin typeface="CMR10"/>
              </a:rPr>
              <a:t>5*5 </a:t>
            </a:r>
            <a:r>
              <a:rPr lang="en-US" sz="1800" b="0" i="0" u="none" strike="noStrike" baseline="0" dirty="0">
                <a:solidFill>
                  <a:srgbClr val="000000"/>
                </a:solidFill>
                <a:latin typeface="NimbusRomNo9L-Regu"/>
              </a:rPr>
              <a:t>convolutions. </a:t>
            </a:r>
          </a:p>
          <a:p>
            <a:pPr algn="l"/>
            <a:r>
              <a:rPr lang="en-US" sz="1800" b="0" i="0" u="none" strike="noStrike" baseline="0" dirty="0">
                <a:solidFill>
                  <a:srgbClr val="000000"/>
                </a:solidFill>
                <a:latin typeface="NimbusRomNo9L-Regu"/>
              </a:rPr>
              <a:t>The network was designed with computational efficiency and practicality in mind, so that inference can be run on individual devices including even those with limited computational resources, especially with low-memory footprint. </a:t>
            </a:r>
          </a:p>
          <a:p>
            <a:pPr algn="l"/>
            <a:r>
              <a:rPr lang="en-US" sz="1800" b="0" i="0" u="none" strike="noStrike" baseline="0" dirty="0">
                <a:solidFill>
                  <a:srgbClr val="000000"/>
                </a:solidFill>
                <a:latin typeface="NimbusRomNo9L-Regu"/>
              </a:rPr>
              <a:t>The network is 22 layers deep when counting only layers with parameters (or 27 layers if we also count pooling). The overall number of layers (independent building blocks) used for the construction of the network is about 100. </a:t>
            </a:r>
          </a:p>
          <a:p>
            <a:pPr algn="l"/>
            <a:r>
              <a:rPr lang="en-US" sz="1800" b="0" i="0" u="none" strike="noStrike" baseline="0" dirty="0">
                <a:solidFill>
                  <a:srgbClr val="000000"/>
                </a:solidFill>
                <a:latin typeface="NimbusRomNo9L-Regu"/>
              </a:rPr>
              <a:t>The use of average pooling before the classifier is differs in that we use an extra linear layer. This enables adapting and fine-tuning networks for other label sets easily.</a:t>
            </a:r>
          </a:p>
          <a:p>
            <a:pPr algn="l"/>
            <a:r>
              <a:rPr lang="en-US" sz="1800" b="0" i="0" u="none" strike="noStrike" baseline="0" dirty="0">
                <a:solidFill>
                  <a:srgbClr val="000000"/>
                </a:solidFill>
                <a:latin typeface="NimbusRomNo9L-Regu"/>
              </a:rPr>
              <a:t>It was found that a move from fully connected layers to average pooling improved the top-1 accuracy by about 0.6%, however the use of dropout remained essential even after removing the fully connected layers.</a:t>
            </a:r>
            <a:endParaRPr lang="en-US" dirty="0"/>
          </a:p>
        </p:txBody>
      </p:sp>
    </p:spTree>
    <p:extLst>
      <p:ext uri="{BB962C8B-B14F-4D97-AF65-F5344CB8AC3E}">
        <p14:creationId xmlns:p14="http://schemas.microsoft.com/office/powerpoint/2010/main" val="36370603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D34AE-FFD4-4A82-83F1-D947B7F2D36E}"/>
              </a:ext>
            </a:extLst>
          </p:cNvPr>
          <p:cNvSpPr>
            <a:spLocks noGrp="1"/>
          </p:cNvSpPr>
          <p:nvPr>
            <p:ph type="title"/>
          </p:nvPr>
        </p:nvSpPr>
        <p:spPr/>
        <p:txBody>
          <a:bodyPr/>
          <a:lstStyle/>
          <a:p>
            <a:r>
              <a:rPr lang="en-US" sz="1800" b="0" i="0" u="none" strike="noStrike" baseline="0" dirty="0">
                <a:latin typeface="NimbusRomNo9L-Regu"/>
              </a:rPr>
              <a:t>exact structure of the extra network</a:t>
            </a:r>
            <a:endParaRPr lang="en-US" dirty="0"/>
          </a:p>
        </p:txBody>
      </p:sp>
      <p:sp>
        <p:nvSpPr>
          <p:cNvPr id="3" name="Content Placeholder 2">
            <a:extLst>
              <a:ext uri="{FF2B5EF4-FFF2-40B4-BE49-F238E27FC236}">
                <a16:creationId xmlns:a16="http://schemas.microsoft.com/office/drawing/2014/main" id="{58363088-E835-4434-A050-318FD3E73E58}"/>
              </a:ext>
            </a:extLst>
          </p:cNvPr>
          <p:cNvSpPr>
            <a:spLocks noGrp="1"/>
          </p:cNvSpPr>
          <p:nvPr>
            <p:ph idx="1"/>
          </p:nvPr>
        </p:nvSpPr>
        <p:spPr/>
        <p:txBody>
          <a:bodyPr/>
          <a:lstStyle/>
          <a:p>
            <a:pPr algn="l"/>
            <a:r>
              <a:rPr lang="en-US" sz="1800" b="0" i="0" u="none" strike="noStrike" baseline="0" dirty="0">
                <a:latin typeface="NimbusRomNo9L-Regu"/>
              </a:rPr>
              <a:t>An average pooling layer with </a:t>
            </a:r>
            <a:r>
              <a:rPr lang="en-US" sz="1800" b="0" i="0" u="none" strike="noStrike" baseline="0" dirty="0">
                <a:latin typeface="CMR10"/>
              </a:rPr>
              <a:t>5*5 </a:t>
            </a:r>
            <a:r>
              <a:rPr lang="en-US" sz="1800" b="0" i="0" u="none" strike="noStrike" baseline="0" dirty="0">
                <a:latin typeface="NimbusRomNo9L-Regu"/>
              </a:rPr>
              <a:t>filter size and stride </a:t>
            </a:r>
            <a:r>
              <a:rPr lang="en-US" sz="1800" b="0" i="0" u="none" strike="noStrike" baseline="0" dirty="0">
                <a:latin typeface="CMR10"/>
              </a:rPr>
              <a:t>3</a:t>
            </a:r>
            <a:r>
              <a:rPr lang="en-US" sz="1800" b="0" i="0" u="none" strike="noStrike" baseline="0" dirty="0">
                <a:latin typeface="NimbusRomNo9L-Regu"/>
              </a:rPr>
              <a:t>, resulting in an </a:t>
            </a:r>
            <a:r>
              <a:rPr lang="en-US" sz="1800" b="0" i="0" u="none" strike="noStrike" baseline="0" dirty="0">
                <a:latin typeface="CMR10"/>
              </a:rPr>
              <a:t>4*4*512 </a:t>
            </a:r>
            <a:r>
              <a:rPr lang="en-US" sz="1800" b="0" i="0" u="none" strike="noStrike" baseline="0" dirty="0">
                <a:latin typeface="NimbusRomNo9L-Regu"/>
              </a:rPr>
              <a:t>output for the (4a), and </a:t>
            </a:r>
            <a:r>
              <a:rPr lang="en-US" sz="1800" b="0" i="0" u="none" strike="noStrike" baseline="0" dirty="0">
                <a:latin typeface="CMR10"/>
              </a:rPr>
              <a:t>44528 </a:t>
            </a:r>
            <a:r>
              <a:rPr lang="en-US" sz="1800" b="0" i="0" u="none" strike="noStrike" baseline="0" dirty="0">
                <a:latin typeface="NimbusRomNo9L-Regu"/>
              </a:rPr>
              <a:t>for the (4d) stage.</a:t>
            </a:r>
          </a:p>
          <a:p>
            <a:pPr algn="l"/>
            <a:r>
              <a:rPr lang="en-US" sz="1800" b="0" i="0" u="none" strike="noStrike" baseline="0" dirty="0">
                <a:latin typeface="NimbusRomNo9L-Regu"/>
              </a:rPr>
              <a:t> A </a:t>
            </a:r>
            <a:r>
              <a:rPr lang="en-US" sz="1800" b="0" i="0" u="none" strike="noStrike" baseline="0" dirty="0">
                <a:latin typeface="CMR10"/>
              </a:rPr>
              <a:t>11 </a:t>
            </a:r>
            <a:r>
              <a:rPr lang="en-US" sz="1800" b="0" i="0" u="none" strike="noStrike" baseline="0" dirty="0">
                <a:latin typeface="NimbusRomNo9L-Regu"/>
              </a:rPr>
              <a:t>convolution with 128 filters for dimension reduction and rectified linear activation.</a:t>
            </a:r>
          </a:p>
          <a:p>
            <a:pPr algn="l"/>
            <a:r>
              <a:rPr lang="en-US" sz="1800" b="0" i="0" u="none" strike="noStrike" baseline="0" dirty="0">
                <a:latin typeface="NimbusRomNo9L-Regu"/>
              </a:rPr>
              <a:t> A fully connected layer with 1024 units and rectified linear activation.</a:t>
            </a:r>
          </a:p>
          <a:p>
            <a:pPr algn="l"/>
            <a:r>
              <a:rPr lang="en-US" sz="1800" b="0" i="0" u="none" strike="noStrike" baseline="0" dirty="0">
                <a:latin typeface="NimbusRomNo9L-Regu"/>
              </a:rPr>
              <a:t> A dropout layer with 70% ratio of dropped outputs.</a:t>
            </a:r>
          </a:p>
          <a:p>
            <a:pPr algn="l"/>
            <a:r>
              <a:rPr lang="en-US" sz="1800" b="0" i="0" u="none" strike="noStrike" baseline="0" dirty="0">
                <a:latin typeface="NimbusRomNo9L-Regu"/>
              </a:rPr>
              <a:t> A linear layer with </a:t>
            </a:r>
            <a:r>
              <a:rPr lang="en-US" sz="1800" b="0" i="0" u="none" strike="noStrike" baseline="0" dirty="0" err="1">
                <a:latin typeface="NimbusRomNo9L-Regu"/>
              </a:rPr>
              <a:t>softmax</a:t>
            </a:r>
            <a:r>
              <a:rPr lang="en-US" sz="1800" b="0" i="0" u="none" strike="noStrike" baseline="0" dirty="0">
                <a:latin typeface="NimbusRomNo9L-Regu"/>
              </a:rPr>
              <a:t> loss as </a:t>
            </a:r>
            <a:r>
              <a:rPr lang="en-US" sz="1800" b="0" i="0" u="none" strike="noStrike" baseline="0">
                <a:latin typeface="NimbusRomNo9L-Regu"/>
              </a:rPr>
              <a:t>the classifier</a:t>
            </a:r>
            <a:endParaRPr lang="en-US" dirty="0"/>
          </a:p>
        </p:txBody>
      </p:sp>
    </p:spTree>
    <p:extLst>
      <p:ext uri="{BB962C8B-B14F-4D97-AF65-F5344CB8AC3E}">
        <p14:creationId xmlns:p14="http://schemas.microsoft.com/office/powerpoint/2010/main" val="23246643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EC90D-FA44-497E-973A-3CB07CD6F5B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874D1A8-FBAA-4513-BE58-BA82698A2496}"/>
              </a:ext>
            </a:extLst>
          </p:cNvPr>
          <p:cNvSpPr>
            <a:spLocks noGrp="1"/>
          </p:cNvSpPr>
          <p:nvPr>
            <p:ph idx="1"/>
          </p:nvPr>
        </p:nvSpPr>
        <p:spPr/>
        <p:txBody>
          <a:bodyPr>
            <a:normAutofit fontScale="70000" lnSpcReduction="20000"/>
          </a:bodyPr>
          <a:lstStyle/>
          <a:p>
            <a:pPr algn="l"/>
            <a:r>
              <a:rPr lang="en-US" sz="2800" b="0" i="0" u="none" strike="noStrike" baseline="0" dirty="0">
                <a:latin typeface="NimbusRomNo9L-Regu"/>
              </a:rPr>
              <a:t>Given the relatively large depth of the network, the ability to propagate gradients back through all the</a:t>
            </a:r>
          </a:p>
          <a:p>
            <a:pPr algn="l"/>
            <a:r>
              <a:rPr lang="en-US" sz="2800" b="0" i="0" u="none" strike="noStrike" baseline="0" dirty="0">
                <a:latin typeface="NimbusRomNo9L-Regu"/>
              </a:rPr>
              <a:t>layers in an effective manner was a concern. One interesting insight is that the strong performance</a:t>
            </a:r>
          </a:p>
          <a:p>
            <a:pPr algn="l"/>
            <a:r>
              <a:rPr lang="en-US" sz="2800" b="0" i="0" u="none" strike="noStrike" baseline="0" dirty="0">
                <a:latin typeface="NimbusRomNo9L-Regu"/>
              </a:rPr>
              <a:t>of relatively shallower networks on this task suggests that the features produced by the layers in the</a:t>
            </a:r>
          </a:p>
          <a:p>
            <a:pPr algn="l"/>
            <a:r>
              <a:rPr lang="en-US" sz="2800" b="0" i="0" u="none" strike="noStrike" baseline="0" dirty="0">
                <a:latin typeface="NimbusRomNo9L-Regu"/>
              </a:rPr>
              <a:t>middle of the network should be very discriminative. By adding auxiliary classifiers connected to</a:t>
            </a:r>
          </a:p>
          <a:p>
            <a:pPr algn="l"/>
            <a:r>
              <a:rPr lang="en-US" sz="2800" b="0" i="0" u="none" strike="noStrike" baseline="0" dirty="0">
                <a:latin typeface="NimbusRomNo9L-Regu"/>
              </a:rPr>
              <a:t>these intermediate layers, we would expect to encourage discrimination in the lower stages in the</a:t>
            </a:r>
          </a:p>
          <a:p>
            <a:pPr algn="l"/>
            <a:r>
              <a:rPr lang="en-US" sz="2800" b="0" i="0" u="none" strike="noStrike" baseline="0" dirty="0">
                <a:latin typeface="NimbusRomNo9L-Regu"/>
              </a:rPr>
              <a:t>classifier, increase the gradient signal that gets propagated back, and provide additional regularization.</a:t>
            </a:r>
          </a:p>
          <a:p>
            <a:pPr algn="l"/>
            <a:r>
              <a:rPr lang="en-US" sz="2800" b="0" i="0" u="none" strike="noStrike" baseline="0" dirty="0">
                <a:latin typeface="NimbusRomNo9L-Regu"/>
              </a:rPr>
              <a:t>These classifiers take the form of smaller convolutional networks put on top of the output of</a:t>
            </a:r>
          </a:p>
          <a:p>
            <a:pPr algn="l"/>
            <a:r>
              <a:rPr lang="en-US" sz="2800" b="0" i="0" u="none" strike="noStrike" baseline="0" dirty="0">
                <a:latin typeface="NimbusRomNo9L-Regu"/>
              </a:rPr>
              <a:t>the Inception (4a) and (4d) modules. During training, their loss gets added to the total loss of the</a:t>
            </a:r>
          </a:p>
          <a:p>
            <a:pPr algn="l"/>
            <a:r>
              <a:rPr lang="en-US" sz="2800" b="0" i="0" u="none" strike="noStrike" baseline="0" dirty="0">
                <a:latin typeface="NimbusRomNo9L-Regu"/>
              </a:rPr>
              <a:t>network with a discount weight (the losses of the auxiliary classifiers were weighted by 0.3). At</a:t>
            </a:r>
          </a:p>
          <a:p>
            <a:pPr algn="l"/>
            <a:r>
              <a:rPr lang="en-US" sz="2800" b="0" i="0" u="none" strike="noStrike" baseline="0" dirty="0">
                <a:latin typeface="NimbusRomNo9L-Regu"/>
              </a:rPr>
              <a:t>inference time, these auxiliary networks are discarded.</a:t>
            </a:r>
            <a:endParaRPr lang="en-US" dirty="0"/>
          </a:p>
        </p:txBody>
      </p:sp>
    </p:spTree>
    <p:extLst>
      <p:ext uri="{BB962C8B-B14F-4D97-AF65-F5344CB8AC3E}">
        <p14:creationId xmlns:p14="http://schemas.microsoft.com/office/powerpoint/2010/main" val="38210128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Advantages </a:t>
            </a:r>
          </a:p>
        </p:txBody>
      </p:sp>
      <p:sp>
        <p:nvSpPr>
          <p:cNvPr id="3" name="Content Placeholder 2"/>
          <p:cNvSpPr>
            <a:spLocks noGrp="1"/>
          </p:cNvSpPr>
          <p:nvPr>
            <p:ph idx="1"/>
          </p:nvPr>
        </p:nvSpPr>
        <p:spPr/>
        <p:txBody>
          <a:bodyPr>
            <a:normAutofit lnSpcReduction="10000"/>
          </a:bodyPr>
          <a:lstStyle/>
          <a:p>
            <a:pPr algn="just"/>
            <a:r>
              <a:rPr lang="en-US" dirty="0"/>
              <a:t>Results appear to yield a solid evidence that approximating the expected optimal sparse structure by readily available dense building blocks is a feasible method for improving neural networks for computer vision. </a:t>
            </a:r>
          </a:p>
          <a:p>
            <a:pPr algn="just"/>
            <a:r>
              <a:rPr lang="en-US" dirty="0"/>
              <a:t>The main advantage of this method is a significant quality gain at a modest increase of computational requirements compared to shallower and less wide networks. </a:t>
            </a:r>
          </a:p>
          <a:p>
            <a:pPr algn="just"/>
            <a:r>
              <a:rPr lang="en-US" dirty="0"/>
              <a:t>Also note that  detection work was competitive despite of neither utilizing context nor performing bounding box regression and this fact provides further evidence of the strength of the Inception architecture. </a:t>
            </a:r>
          </a:p>
        </p:txBody>
      </p:sp>
    </p:spTree>
    <p:extLst>
      <p:ext uri="{BB962C8B-B14F-4D97-AF65-F5344CB8AC3E}">
        <p14:creationId xmlns:p14="http://schemas.microsoft.com/office/powerpoint/2010/main" val="218802757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717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40924" y="2601532"/>
            <a:ext cx="6117263" cy="33485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6848293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41303264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D77F9-762F-4CE9-B9E4-7F38FF452C92}"/>
              </a:ext>
            </a:extLst>
          </p:cNvPr>
          <p:cNvSpPr>
            <a:spLocks noGrp="1"/>
          </p:cNvSpPr>
          <p:nvPr>
            <p:ph type="title"/>
          </p:nvPr>
        </p:nvSpPr>
        <p:spPr/>
        <p:txBody>
          <a:bodyPr/>
          <a:lstStyle/>
          <a:p>
            <a:r>
              <a:rPr lang="en-US" b="1" dirty="0"/>
              <a:t>Inception</a:t>
            </a:r>
            <a:br>
              <a:rPr lang="en-US" b="1" dirty="0"/>
            </a:br>
            <a:endParaRPr lang="en-US" dirty="0"/>
          </a:p>
        </p:txBody>
      </p:sp>
      <p:pic>
        <p:nvPicPr>
          <p:cNvPr id="5" name="Content Placeholder 4">
            <a:extLst>
              <a:ext uri="{FF2B5EF4-FFF2-40B4-BE49-F238E27FC236}">
                <a16:creationId xmlns:a16="http://schemas.microsoft.com/office/drawing/2014/main" id="{F6BF4757-D14D-4674-B388-63740F417F8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28812" y="2382044"/>
            <a:ext cx="8334375" cy="3238500"/>
          </a:xfrm>
        </p:spPr>
      </p:pic>
    </p:spTree>
    <p:extLst>
      <p:ext uri="{BB962C8B-B14F-4D97-AF65-F5344CB8AC3E}">
        <p14:creationId xmlns:p14="http://schemas.microsoft.com/office/powerpoint/2010/main" val="251020692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4317FF-FA13-476A-A494-CCA6C610F04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46B154D-98F8-4445-9164-0CAE41EEA449}"/>
              </a:ext>
            </a:extLst>
          </p:cNvPr>
          <p:cNvSpPr>
            <a:spLocks noGrp="1"/>
          </p:cNvSpPr>
          <p:nvPr>
            <p:ph idx="1"/>
          </p:nvPr>
        </p:nvSpPr>
        <p:spPr/>
        <p:txBody>
          <a:bodyPr>
            <a:normAutofit fontScale="92500" lnSpcReduction="10000"/>
          </a:bodyPr>
          <a:lstStyle/>
          <a:p>
            <a:r>
              <a:rPr lang="en-US" dirty="0"/>
              <a:t>Inception v3 is a widely-used image recognition model that has been shown to attain greater than 78.1% accuracy on the ImageNet dataset. The model is the combination of many ideas developed by multiple researchers over the years.</a:t>
            </a:r>
          </a:p>
          <a:p>
            <a:r>
              <a:rPr lang="en-US" dirty="0"/>
              <a:t>The model itself is made up of symmetric and asymmetric building blocks, including convolutions, average pooling, max pooling, dropouts, and fully connected layers. Batch norm is used extensively throughout the model and applied to activation inputs. Loss is computed via </a:t>
            </a:r>
            <a:r>
              <a:rPr lang="en-US" dirty="0" err="1"/>
              <a:t>Softmax</a:t>
            </a:r>
            <a:r>
              <a:rPr lang="en-US" dirty="0"/>
              <a:t>.</a:t>
            </a:r>
          </a:p>
          <a:p>
            <a:r>
              <a:rPr lang="en-US" dirty="0"/>
              <a:t>Inception work with Factorizing Convolutions used to reduce number of connections and parameters to learn.</a:t>
            </a:r>
          </a:p>
          <a:p>
            <a:r>
              <a:rPr lang="en-US" dirty="0"/>
              <a:t>This will increase the speed  and gives good performance. </a:t>
            </a:r>
          </a:p>
        </p:txBody>
      </p:sp>
    </p:spTree>
    <p:extLst>
      <p:ext uri="{BB962C8B-B14F-4D97-AF65-F5344CB8AC3E}">
        <p14:creationId xmlns:p14="http://schemas.microsoft.com/office/powerpoint/2010/main" val="36504725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342C8-2E00-46DE-BCB3-913D8F7F173A}"/>
              </a:ext>
            </a:extLst>
          </p:cNvPr>
          <p:cNvSpPr>
            <a:spLocks noGrp="1"/>
          </p:cNvSpPr>
          <p:nvPr>
            <p:ph type="title"/>
          </p:nvPr>
        </p:nvSpPr>
        <p:spPr/>
        <p:txBody>
          <a:bodyPr/>
          <a:lstStyle/>
          <a:p>
            <a:r>
              <a:rPr lang="en-US" dirty="0"/>
              <a:t>Research Motivation of Inception Model</a:t>
            </a:r>
          </a:p>
        </p:txBody>
      </p:sp>
      <p:sp>
        <p:nvSpPr>
          <p:cNvPr id="3" name="Content Placeholder 2">
            <a:extLst>
              <a:ext uri="{FF2B5EF4-FFF2-40B4-BE49-F238E27FC236}">
                <a16:creationId xmlns:a16="http://schemas.microsoft.com/office/drawing/2014/main" id="{577FFC97-8744-4AB4-BD03-67FE93B1C813}"/>
              </a:ext>
            </a:extLst>
          </p:cNvPr>
          <p:cNvSpPr>
            <a:spLocks noGrp="1"/>
          </p:cNvSpPr>
          <p:nvPr>
            <p:ph idx="1"/>
          </p:nvPr>
        </p:nvSpPr>
        <p:spPr/>
        <p:txBody>
          <a:bodyPr>
            <a:normAutofit lnSpcReduction="10000"/>
          </a:bodyPr>
          <a:lstStyle/>
          <a:p>
            <a:pPr algn="l"/>
            <a:r>
              <a:rPr lang="en-US" sz="2800" b="0" i="0" u="none" strike="noStrike" baseline="0" dirty="0">
                <a:latin typeface="NimbusRomNo9L-Regu"/>
              </a:rPr>
              <a:t>With the ongoing traction of mobile and embedded computing, the efficiency of our algorithms – especially their power and memory use – gains importance. </a:t>
            </a:r>
          </a:p>
          <a:p>
            <a:pPr algn="l"/>
            <a:r>
              <a:rPr lang="en-US" sz="2800" b="0" i="0" u="none" strike="noStrike" baseline="0" dirty="0">
                <a:latin typeface="NimbusRomNo9L-Regu"/>
              </a:rPr>
              <a:t>It is noteworthy that the considerations leading to the design of the deep architecture presented in this Deep Network included this factor rather than having a complete fixation on accuracy numbers.</a:t>
            </a:r>
          </a:p>
          <a:p>
            <a:pPr algn="l"/>
            <a:r>
              <a:rPr lang="en-US" sz="2800" b="0" i="0" u="none" strike="noStrike" baseline="0" dirty="0">
                <a:latin typeface="NimbusRomNo9L-Regu"/>
              </a:rPr>
              <a:t> For most of the experiments, the models were designed to keep a computational budget of </a:t>
            </a:r>
            <a:r>
              <a:rPr lang="en-US" sz="2800" b="0" i="0" u="none" strike="noStrike" baseline="0" dirty="0">
                <a:latin typeface="CMR10"/>
              </a:rPr>
              <a:t>1</a:t>
            </a:r>
            <a:r>
              <a:rPr lang="en-US" sz="2800" b="0" i="0" u="none" strike="noStrike" baseline="0" dirty="0">
                <a:latin typeface="CMMI10"/>
              </a:rPr>
              <a:t>:</a:t>
            </a:r>
            <a:r>
              <a:rPr lang="en-US" sz="2800" b="0" i="0" u="none" strike="noStrike" baseline="0" dirty="0">
                <a:latin typeface="CMR10"/>
              </a:rPr>
              <a:t>5 </a:t>
            </a:r>
            <a:r>
              <a:rPr lang="en-US" sz="2800" b="0" i="0" u="none" strike="noStrike" baseline="0" dirty="0">
                <a:latin typeface="NimbusRomNo9L-Regu"/>
              </a:rPr>
              <a:t>billion multiply-adds at inference time, so that the they do not end up to be a purely academic curiosity, but could be put to real world use, even on large datasets, at a reasonable cost.</a:t>
            </a:r>
            <a:endParaRPr lang="en-US" dirty="0"/>
          </a:p>
        </p:txBody>
      </p:sp>
    </p:spTree>
    <p:extLst>
      <p:ext uri="{BB962C8B-B14F-4D97-AF65-F5344CB8AC3E}">
        <p14:creationId xmlns:p14="http://schemas.microsoft.com/office/powerpoint/2010/main" val="155014646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5C42F-76F1-4D42-AC01-20DAFC0EAAB0}"/>
              </a:ext>
            </a:extLst>
          </p:cNvPr>
          <p:cNvSpPr>
            <a:spLocks noGrp="1"/>
          </p:cNvSpPr>
          <p:nvPr>
            <p:ph type="title"/>
          </p:nvPr>
        </p:nvSpPr>
        <p:spPr/>
        <p:txBody>
          <a:bodyPr/>
          <a:lstStyle/>
          <a:p>
            <a:r>
              <a:rPr lang="en-US" b="1" dirty="0"/>
              <a:t>Inception V3</a:t>
            </a:r>
            <a:br>
              <a:rPr lang="en-US" b="1" dirty="0"/>
            </a:br>
            <a:endParaRPr lang="en-US" dirty="0"/>
          </a:p>
        </p:txBody>
      </p:sp>
      <p:sp>
        <p:nvSpPr>
          <p:cNvPr id="3" name="Content Placeholder 2">
            <a:extLst>
              <a:ext uri="{FF2B5EF4-FFF2-40B4-BE49-F238E27FC236}">
                <a16:creationId xmlns:a16="http://schemas.microsoft.com/office/drawing/2014/main" id="{A8C10400-D7B3-422A-9879-428BBE7B2EFC}"/>
              </a:ext>
            </a:extLst>
          </p:cNvPr>
          <p:cNvSpPr>
            <a:spLocks noGrp="1"/>
          </p:cNvSpPr>
          <p:nvPr>
            <p:ph idx="1"/>
          </p:nvPr>
        </p:nvSpPr>
        <p:spPr/>
        <p:txBody>
          <a:bodyPr/>
          <a:lstStyle/>
          <a:p>
            <a:r>
              <a:rPr lang="en-US" dirty="0"/>
              <a:t>The “Inception” micro-architecture was first introduced by </a:t>
            </a:r>
            <a:r>
              <a:rPr lang="en-US" dirty="0" err="1"/>
              <a:t>Szegedy</a:t>
            </a:r>
            <a:r>
              <a:rPr lang="en-US" dirty="0"/>
              <a:t> et al. in their 2014 paper, </a:t>
            </a:r>
            <a:r>
              <a:rPr lang="en-US" i="1" dirty="0">
                <a:hlinkClick r:id="rId2"/>
              </a:rPr>
              <a:t>Going Deeper with Convolutions</a:t>
            </a:r>
            <a:r>
              <a:rPr lang="en-US" dirty="0"/>
              <a:t>:</a:t>
            </a:r>
          </a:p>
        </p:txBody>
      </p:sp>
      <p:pic>
        <p:nvPicPr>
          <p:cNvPr id="5" name="Picture 4">
            <a:extLst>
              <a:ext uri="{FF2B5EF4-FFF2-40B4-BE49-F238E27FC236}">
                <a16:creationId xmlns:a16="http://schemas.microsoft.com/office/drawing/2014/main" id="{487DE223-84F5-4E31-A2FE-E00A1DF465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2920521"/>
            <a:ext cx="5715000" cy="3076575"/>
          </a:xfrm>
          <a:prstGeom prst="rect">
            <a:avLst/>
          </a:prstGeom>
        </p:spPr>
      </p:pic>
      <p:sp>
        <p:nvSpPr>
          <p:cNvPr id="6" name="TextBox 5">
            <a:extLst>
              <a:ext uri="{FF2B5EF4-FFF2-40B4-BE49-F238E27FC236}">
                <a16:creationId xmlns:a16="http://schemas.microsoft.com/office/drawing/2014/main" id="{3099184C-51B2-49E1-BDB6-0B833067CB64}"/>
              </a:ext>
            </a:extLst>
          </p:cNvPr>
          <p:cNvSpPr txBox="1"/>
          <p:nvPr/>
        </p:nvSpPr>
        <p:spPr>
          <a:xfrm>
            <a:off x="1556182" y="5997096"/>
            <a:ext cx="4279036" cy="646331"/>
          </a:xfrm>
          <a:prstGeom prst="rect">
            <a:avLst/>
          </a:prstGeom>
          <a:noFill/>
        </p:spPr>
        <p:txBody>
          <a:bodyPr wrap="square" rtlCol="0">
            <a:spAutoFit/>
          </a:bodyPr>
          <a:lstStyle/>
          <a:p>
            <a:r>
              <a:rPr lang="en-US"/>
              <a:t>The original Inception module used in GoogLeNet.</a:t>
            </a:r>
            <a:endParaRPr lang="en-US" dirty="0"/>
          </a:p>
        </p:txBody>
      </p:sp>
      <p:pic>
        <p:nvPicPr>
          <p:cNvPr id="8" name="Picture 7">
            <a:extLst>
              <a:ext uri="{FF2B5EF4-FFF2-40B4-BE49-F238E27FC236}">
                <a16:creationId xmlns:a16="http://schemas.microsoft.com/office/drawing/2014/main" id="{9BB32BB3-EBAD-46DD-BE16-8880E2C504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46981" y="3068345"/>
            <a:ext cx="2943225" cy="2514600"/>
          </a:xfrm>
          <a:prstGeom prst="rect">
            <a:avLst/>
          </a:prstGeom>
        </p:spPr>
      </p:pic>
    </p:spTree>
    <p:extLst>
      <p:ext uri="{BB962C8B-B14F-4D97-AF65-F5344CB8AC3E}">
        <p14:creationId xmlns:p14="http://schemas.microsoft.com/office/powerpoint/2010/main" val="64252076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DEA9C-1539-4F52-B1C5-D8F91CF3DF9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B6E25E6-9976-41BB-AD5D-56EA3D96B0AC}"/>
              </a:ext>
            </a:extLst>
          </p:cNvPr>
          <p:cNvSpPr>
            <a:spLocks noGrp="1"/>
          </p:cNvSpPr>
          <p:nvPr>
            <p:ph idx="1"/>
          </p:nvPr>
        </p:nvSpPr>
        <p:spPr/>
        <p:txBody>
          <a:bodyPr>
            <a:normAutofit fontScale="92500" lnSpcReduction="10000"/>
          </a:bodyPr>
          <a:lstStyle/>
          <a:p>
            <a:r>
              <a:rPr lang="en-US" dirty="0" err="1"/>
              <a:t>GoogleNet</a:t>
            </a:r>
            <a:r>
              <a:rPr lang="en-US" dirty="0"/>
              <a:t> used a 5x5 convolution layer whereas in inception work with two 3x3 layers to reduce the number of learning parameters. In 5 x 5 has 25 total parameters were 3 x 3 + 3 x 3 has total 18 parameters to learn. So significantly no learning parameter is reduced by 28%.</a:t>
            </a:r>
          </a:p>
          <a:p>
            <a:r>
              <a:rPr lang="en-US" dirty="0"/>
              <a:t>Factorization Into Asymmetric Convolutions is also used in Inception which also helps to help to reduce the learning parameter. </a:t>
            </a:r>
          </a:p>
          <a:p>
            <a:r>
              <a:rPr lang="en-US" dirty="0"/>
              <a:t>One 3×1 convolution followed by one 1×3 convolution replaces one 3×3. In one 3 x 3 has a total of 9 parameter whereas, 3 x 1 + 1 x 3 has a total of 6 parameters so it will reduce by 33%. </a:t>
            </a:r>
          </a:p>
          <a:p>
            <a:r>
              <a:rPr lang="en-US" dirty="0"/>
              <a:t>With 42 layers deep, the computation cost is only about 2.5 higher than that of </a:t>
            </a:r>
            <a:r>
              <a:rPr lang="en-US" dirty="0" err="1"/>
              <a:t>GoogleNet</a:t>
            </a:r>
            <a:r>
              <a:rPr lang="en-US" dirty="0"/>
              <a:t> and much more efficient than that of </a:t>
            </a:r>
            <a:r>
              <a:rPr lang="en-US" dirty="0" err="1"/>
              <a:t>VGGNet</a:t>
            </a:r>
            <a:r>
              <a:rPr lang="en-US" dirty="0"/>
              <a:t>.</a:t>
            </a:r>
          </a:p>
          <a:p>
            <a:endParaRPr lang="en-US" dirty="0"/>
          </a:p>
          <a:p>
            <a:endParaRPr lang="en-US" dirty="0"/>
          </a:p>
        </p:txBody>
      </p:sp>
    </p:spTree>
    <p:extLst>
      <p:ext uri="{BB962C8B-B14F-4D97-AF65-F5344CB8AC3E}">
        <p14:creationId xmlns:p14="http://schemas.microsoft.com/office/powerpoint/2010/main" val="185428609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27CD1-75EC-4C77-A1C4-A4E3BD58BC6C}"/>
              </a:ext>
            </a:extLst>
          </p:cNvPr>
          <p:cNvSpPr>
            <a:spLocks noGrp="1"/>
          </p:cNvSpPr>
          <p:nvPr>
            <p:ph type="title"/>
          </p:nvPr>
        </p:nvSpPr>
        <p:spPr/>
        <p:txBody>
          <a:bodyPr/>
          <a:lstStyle/>
          <a:p>
            <a:r>
              <a:rPr lang="en-US" b="1" dirty="0"/>
              <a:t>Inception V3</a:t>
            </a:r>
            <a:br>
              <a:rPr lang="en-US" b="1" dirty="0"/>
            </a:br>
            <a:endParaRPr lang="en-US" dirty="0"/>
          </a:p>
        </p:txBody>
      </p:sp>
      <p:sp>
        <p:nvSpPr>
          <p:cNvPr id="3" name="Content Placeholder 2">
            <a:extLst>
              <a:ext uri="{FF2B5EF4-FFF2-40B4-BE49-F238E27FC236}">
                <a16:creationId xmlns:a16="http://schemas.microsoft.com/office/drawing/2014/main" id="{4B490988-1376-4968-BDD9-12B95670733B}"/>
              </a:ext>
            </a:extLst>
          </p:cNvPr>
          <p:cNvSpPr>
            <a:spLocks noGrp="1"/>
          </p:cNvSpPr>
          <p:nvPr>
            <p:ph idx="1"/>
          </p:nvPr>
        </p:nvSpPr>
        <p:spPr/>
        <p:txBody>
          <a:bodyPr>
            <a:normAutofit fontScale="85000" lnSpcReduction="20000"/>
          </a:bodyPr>
          <a:lstStyle/>
          <a:p>
            <a:r>
              <a:rPr lang="en-US" dirty="0"/>
              <a:t>The goal of the inception module is to act as a “multi-level feature extractor” by computing </a:t>
            </a:r>
            <a:r>
              <a:rPr lang="en-US" i="1" dirty="0"/>
              <a:t>1×1</a:t>
            </a:r>
            <a:r>
              <a:rPr lang="en-US" dirty="0"/>
              <a:t>, </a:t>
            </a:r>
            <a:r>
              <a:rPr lang="en-US" i="1" dirty="0"/>
              <a:t>3×3</a:t>
            </a:r>
            <a:r>
              <a:rPr lang="en-US" dirty="0"/>
              <a:t>, and </a:t>
            </a:r>
            <a:r>
              <a:rPr lang="en-US" i="1" dirty="0"/>
              <a:t>5×5</a:t>
            </a:r>
            <a:r>
              <a:rPr lang="en-US" dirty="0"/>
              <a:t> convolutions within the </a:t>
            </a:r>
            <a:r>
              <a:rPr lang="en-US" i="1" dirty="0"/>
              <a:t>same</a:t>
            </a:r>
            <a:r>
              <a:rPr lang="en-US" dirty="0"/>
              <a:t> module of the network </a:t>
            </a:r>
          </a:p>
          <a:p>
            <a:r>
              <a:rPr lang="en-US" dirty="0"/>
              <a:t>The output of these filters are then stacked along the channel dimension and before being fed into the next layer in the network.</a:t>
            </a:r>
          </a:p>
          <a:p>
            <a:r>
              <a:rPr lang="en-US" dirty="0"/>
              <a:t>The original incarnation of this architecture was called </a:t>
            </a:r>
            <a:r>
              <a:rPr lang="en-US" i="1" dirty="0" err="1"/>
              <a:t>GoogLeNet</a:t>
            </a:r>
            <a:r>
              <a:rPr lang="en-US" dirty="0"/>
              <a:t>, but subsequent manifestations have simply been called </a:t>
            </a:r>
            <a:r>
              <a:rPr lang="en-US" i="1" dirty="0"/>
              <a:t>Inception </a:t>
            </a:r>
            <a:r>
              <a:rPr lang="en-US" i="1" dirty="0" err="1"/>
              <a:t>vN</a:t>
            </a:r>
            <a:r>
              <a:rPr lang="en-US" dirty="0"/>
              <a:t> where </a:t>
            </a:r>
            <a:r>
              <a:rPr lang="en-US" i="1" dirty="0"/>
              <a:t>N</a:t>
            </a:r>
            <a:r>
              <a:rPr lang="en-US" dirty="0"/>
              <a:t> refers to the version number put out by Google.</a:t>
            </a:r>
          </a:p>
          <a:p>
            <a:r>
              <a:rPr lang="en-US" dirty="0"/>
              <a:t>The Inception V3 architecture included in the </a:t>
            </a:r>
            <a:r>
              <a:rPr lang="en-US" dirty="0" err="1"/>
              <a:t>Keras</a:t>
            </a:r>
            <a:r>
              <a:rPr lang="en-US" dirty="0"/>
              <a:t> core comes from the later publication by </a:t>
            </a:r>
            <a:r>
              <a:rPr lang="en-US" dirty="0" err="1"/>
              <a:t>Szegedy</a:t>
            </a:r>
            <a:r>
              <a:rPr lang="en-US" dirty="0"/>
              <a:t> et al., </a:t>
            </a:r>
            <a:r>
              <a:rPr lang="en-US" i="1" dirty="0">
                <a:hlinkClick r:id="rId2"/>
              </a:rPr>
              <a:t>Rethinking the Inception Architecture for Computer Vision</a:t>
            </a:r>
            <a:r>
              <a:rPr lang="en-US" i="1" dirty="0"/>
              <a:t> </a:t>
            </a:r>
            <a:r>
              <a:rPr lang="en-US" dirty="0"/>
              <a:t>(2015) which proposes updates to the inception module to further boost ImageNet classification accuracy.</a:t>
            </a:r>
          </a:p>
          <a:p>
            <a:r>
              <a:rPr lang="en-US" dirty="0"/>
              <a:t>The weights for Inception V3 are smaller than both VGG and ResNet, coming in at 96MB.</a:t>
            </a:r>
          </a:p>
          <a:p>
            <a:endParaRPr lang="en-US" dirty="0"/>
          </a:p>
        </p:txBody>
      </p:sp>
    </p:spTree>
    <p:extLst>
      <p:ext uri="{BB962C8B-B14F-4D97-AF65-F5344CB8AC3E}">
        <p14:creationId xmlns:p14="http://schemas.microsoft.com/office/powerpoint/2010/main" val="17124274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D33D9-5738-48EA-BF02-96D9F08DCD25}"/>
              </a:ext>
            </a:extLst>
          </p:cNvPr>
          <p:cNvSpPr>
            <a:spLocks noGrp="1"/>
          </p:cNvSpPr>
          <p:nvPr>
            <p:ph type="title"/>
          </p:nvPr>
        </p:nvSpPr>
        <p:spPr/>
        <p:txBody>
          <a:bodyPr/>
          <a:lstStyle/>
          <a:p>
            <a:endParaRPr lang="en-US"/>
          </a:p>
        </p:txBody>
      </p:sp>
      <p:sp>
        <p:nvSpPr>
          <p:cNvPr id="4" name="Rectangle 1">
            <a:extLst>
              <a:ext uri="{FF2B5EF4-FFF2-40B4-BE49-F238E27FC236}">
                <a16:creationId xmlns:a16="http://schemas.microsoft.com/office/drawing/2014/main" id="{FC4EE100-0DF5-4CE0-84B1-0093F13F1C8D}"/>
              </a:ext>
            </a:extLst>
          </p:cNvPr>
          <p:cNvSpPr>
            <a:spLocks noGrp="1" noChangeArrowheads="1"/>
          </p:cNvSpPr>
          <p:nvPr>
            <p:ph idx="1"/>
          </p:nvPr>
        </p:nvSpPr>
        <p:spPr bwMode="auto">
          <a:xfrm>
            <a:off x="838200" y="2172468"/>
            <a:ext cx="8109912"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Inception-v3 with 144 crops and 4 models ensembled,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rPr>
              <a:t>the top-5 error rate of 3.58% </a:t>
            </a:r>
            <a:r>
              <a:rPr kumimoji="0" lang="en-US" altLang="en-US" sz="1800" b="0" i="0" u="none" strike="noStrike" cap="none" normalizeH="0" baseline="0" dirty="0">
                <a:ln>
                  <a:noFill/>
                </a:ln>
                <a:solidFill>
                  <a:schemeClr val="tx1"/>
                </a:solidFill>
                <a:effectLst/>
                <a:latin typeface="Arial" panose="020B0604020202020204" pitchFamily="34" charset="0"/>
              </a:rPr>
              <a:t>is obtained,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 and finally obtained </a:t>
            </a:r>
            <a:r>
              <a:rPr kumimoji="0" lang="en-US" altLang="en-US" sz="1800" b="1" i="0" u="none" strike="noStrike" cap="none" normalizeH="0" baseline="0" dirty="0">
                <a:ln>
                  <a:noFill/>
                </a:ln>
                <a:solidFill>
                  <a:schemeClr val="tx1"/>
                </a:solidFill>
                <a:effectLst/>
                <a:latin typeface="Arial" panose="020B0604020202020204" pitchFamily="34" charset="0"/>
              </a:rPr>
              <a:t>1st Runner Up (image classification) in ILSVRC 2015.</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516214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152400"/>
            <a:ext cx="8229600" cy="715962"/>
          </a:xfrm>
        </p:spPr>
        <p:txBody>
          <a:bodyPr>
            <a:normAutofit fontScale="90000"/>
          </a:bodyPr>
          <a:lstStyle/>
          <a:p>
            <a:r>
              <a:rPr lang="en-IN" b="1" dirty="0"/>
              <a:t>Inception Net</a:t>
            </a:r>
            <a:br>
              <a:rPr lang="en-IN" b="1" dirty="0"/>
            </a:br>
            <a:endParaRPr lang="en-IN" dirty="0"/>
          </a:p>
        </p:txBody>
      </p:sp>
      <p:sp>
        <p:nvSpPr>
          <p:cNvPr id="3" name="Content Placeholder 2"/>
          <p:cNvSpPr>
            <a:spLocks noGrp="1"/>
          </p:cNvSpPr>
          <p:nvPr>
            <p:ph idx="1"/>
          </p:nvPr>
        </p:nvSpPr>
        <p:spPr>
          <a:xfrm>
            <a:off x="1676400" y="609601"/>
            <a:ext cx="8763000" cy="5135563"/>
          </a:xfrm>
        </p:spPr>
        <p:txBody>
          <a:bodyPr>
            <a:noAutofit/>
          </a:bodyPr>
          <a:lstStyle/>
          <a:p>
            <a:r>
              <a:rPr lang="en-IN" sz="2000" u="sng" dirty="0"/>
              <a:t>Issue: </a:t>
            </a:r>
            <a:r>
              <a:rPr lang="en-IN" sz="2000" u="sng" dirty="0" err="1"/>
              <a:t>Kernal</a:t>
            </a:r>
            <a:r>
              <a:rPr lang="en-IN" sz="2000" u="sng" dirty="0"/>
              <a:t> Size</a:t>
            </a:r>
          </a:p>
          <a:p>
            <a:pPr marL="0" indent="0">
              <a:buNone/>
            </a:pPr>
            <a:endParaRPr lang="en-IN" sz="2000" u="sng" dirty="0"/>
          </a:p>
          <a:p>
            <a:r>
              <a:rPr lang="en-US" sz="2000" dirty="0"/>
              <a:t>Deciding on a fixed kernel size is rather difficult. </a:t>
            </a:r>
          </a:p>
          <a:p>
            <a:endParaRPr lang="en-US" sz="2000" dirty="0"/>
          </a:p>
          <a:p>
            <a:r>
              <a:rPr lang="en-US" sz="2000" u="sng" dirty="0"/>
              <a:t>Larger kernels are preferred </a:t>
            </a:r>
            <a:r>
              <a:rPr lang="en-US" sz="2000" dirty="0"/>
              <a:t>for more global features that are distributed over large area of the image </a:t>
            </a:r>
          </a:p>
          <a:p>
            <a:endParaRPr lang="en-US" sz="2000" dirty="0"/>
          </a:p>
          <a:p>
            <a:r>
              <a:rPr lang="en-US" sz="2000" dirty="0"/>
              <a:t>On the other hand </a:t>
            </a:r>
            <a:r>
              <a:rPr lang="en-US" sz="2000" u="sng" dirty="0"/>
              <a:t>smaller kernels provide </a:t>
            </a:r>
            <a:r>
              <a:rPr lang="en-US" sz="2000" dirty="0"/>
              <a:t>good results in detecting area specific features that are distributed across the image frame.</a:t>
            </a:r>
          </a:p>
          <a:p>
            <a:pPr marL="0" indent="0">
              <a:buNone/>
            </a:pPr>
            <a:endParaRPr lang="en-US" sz="2000" dirty="0"/>
          </a:p>
          <a:p>
            <a:r>
              <a:rPr lang="en-US" sz="2000" dirty="0"/>
              <a:t>For effective recognition of such variable sized feature, we need kernels of </a:t>
            </a:r>
            <a:r>
              <a:rPr lang="en-US" sz="2000" u="sng" dirty="0"/>
              <a:t>different sizes. That is what Inception does.</a:t>
            </a:r>
          </a:p>
          <a:p>
            <a:endParaRPr lang="en-US" sz="2000" u="sng" dirty="0"/>
          </a:p>
          <a:p>
            <a:r>
              <a:rPr lang="en-US" sz="2000" u="sng" dirty="0"/>
              <a:t>Inception V1,V2,V3,V4</a:t>
            </a:r>
          </a:p>
          <a:p>
            <a:pPr marL="0" indent="0">
              <a:buNone/>
            </a:pPr>
            <a:endParaRPr lang="en-IN" sz="2000" dirty="0"/>
          </a:p>
          <a:p>
            <a:pPr marL="0" indent="0">
              <a:buNone/>
            </a:pPr>
            <a:r>
              <a:rPr lang="en-IN" sz="2000" dirty="0"/>
              <a:t>Paper: Christian Szeged, Going deeper with convolutions, IEEE CVPR, </a:t>
            </a:r>
            <a:r>
              <a:rPr lang="en-IN" sz="2000" dirty="0" err="1"/>
              <a:t>Int</a:t>
            </a:r>
            <a:r>
              <a:rPr lang="en-IN" sz="2000" dirty="0"/>
              <a:t> </a:t>
            </a:r>
            <a:r>
              <a:rPr lang="en-IN" sz="2000" dirty="0" err="1"/>
              <a:t>Conf</a:t>
            </a:r>
            <a:r>
              <a:rPr lang="en-IN" sz="2000" dirty="0"/>
              <a:t>, 7-12 June 2015, USA (</a:t>
            </a:r>
            <a:r>
              <a:rPr lang="en-IN" sz="2000" dirty="0">
                <a:hlinkClick r:id="rId2"/>
              </a:rPr>
              <a:t>https://arxiv.org/pdf/1409.4842.pdf</a:t>
            </a:r>
            <a:r>
              <a:rPr lang="en-IN" sz="2000" dirty="0"/>
              <a:t>)</a:t>
            </a:r>
            <a:endParaRPr lang="en-IN" sz="2000" u="sng" dirty="0"/>
          </a:p>
        </p:txBody>
      </p:sp>
    </p:spTree>
    <p:extLst>
      <p:ext uri="{BB962C8B-B14F-4D97-AF65-F5344CB8AC3E}">
        <p14:creationId xmlns:p14="http://schemas.microsoft.com/office/powerpoint/2010/main" val="100371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9218" name="Picture 2"/>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5466" t="25255" r="37740" b="28886"/>
          <a:stretch/>
        </p:blipFill>
        <p:spPr bwMode="auto">
          <a:xfrm>
            <a:off x="1706240" y="1447800"/>
            <a:ext cx="8560512" cy="388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7954153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8195" name="Picture 3"/>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27101" t="25254" r="60973" b="14776"/>
          <a:stretch/>
        </p:blipFill>
        <p:spPr bwMode="auto">
          <a:xfrm>
            <a:off x="2438401" y="685800"/>
            <a:ext cx="2104571" cy="59502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0714038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91400" y="1066800"/>
            <a:ext cx="3124200" cy="4114800"/>
          </a:xfrm>
        </p:spPr>
        <p:txBody>
          <a:bodyPr>
            <a:noAutofit/>
          </a:bodyPr>
          <a:lstStyle/>
          <a:p>
            <a:pPr algn="l"/>
            <a:r>
              <a:rPr lang="en-US" sz="2400" dirty="0"/>
              <a:t>Each inception module consists of four operations in parallel</a:t>
            </a:r>
            <a:br>
              <a:rPr lang="en-US" sz="2400" dirty="0"/>
            </a:br>
            <a:r>
              <a:rPr lang="en-US" sz="2400" dirty="0"/>
              <a:t>1x1 </a:t>
            </a:r>
            <a:r>
              <a:rPr lang="en-US" sz="2400" dirty="0" err="1"/>
              <a:t>conv</a:t>
            </a:r>
            <a:r>
              <a:rPr lang="en-US" sz="2400" dirty="0"/>
              <a:t> layer</a:t>
            </a:r>
            <a:br>
              <a:rPr lang="en-US" sz="2400" dirty="0"/>
            </a:br>
            <a:r>
              <a:rPr lang="en-US" sz="2400" dirty="0"/>
              <a:t>3x3 </a:t>
            </a:r>
            <a:r>
              <a:rPr lang="en-US" sz="2400" dirty="0" err="1"/>
              <a:t>conv</a:t>
            </a:r>
            <a:r>
              <a:rPr lang="en-US" sz="2400" dirty="0"/>
              <a:t> layer</a:t>
            </a:r>
            <a:br>
              <a:rPr lang="en-US" sz="2400" dirty="0"/>
            </a:br>
            <a:r>
              <a:rPr lang="en-US" sz="2400" dirty="0"/>
              <a:t>5x5 </a:t>
            </a:r>
            <a:r>
              <a:rPr lang="en-US" sz="2400" dirty="0" err="1"/>
              <a:t>conv</a:t>
            </a:r>
            <a:r>
              <a:rPr lang="en-US" sz="2400" dirty="0"/>
              <a:t> layer</a:t>
            </a:r>
            <a:br>
              <a:rPr lang="en-US" sz="2400" dirty="0"/>
            </a:br>
            <a:r>
              <a:rPr lang="en-US" sz="2400" dirty="0"/>
              <a:t>max pooling</a:t>
            </a:r>
            <a:br>
              <a:rPr lang="en-US" sz="2400" dirty="0"/>
            </a:br>
            <a:endParaRPr lang="en-IN" sz="2400" dirty="0"/>
          </a:p>
        </p:txBody>
      </p:sp>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24001" y="304801"/>
            <a:ext cx="5797679"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896288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6146" name="Picture 2"/>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18266" t="22689" r="19350" b="13494"/>
          <a:stretch/>
        </p:blipFill>
        <p:spPr bwMode="auto">
          <a:xfrm>
            <a:off x="1524000" y="1295400"/>
            <a:ext cx="9009216" cy="5181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674930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74638"/>
            <a:ext cx="8229600" cy="563562"/>
          </a:xfrm>
        </p:spPr>
        <p:txBody>
          <a:bodyPr>
            <a:noAutofit/>
          </a:bodyPr>
          <a:lstStyle/>
          <a:p>
            <a:r>
              <a:rPr lang="en-US" sz="3200" dirty="0"/>
              <a:t>There are multiple version of Inception, the most simplest one being the </a:t>
            </a:r>
            <a:r>
              <a:rPr lang="en-US" sz="3200" dirty="0" err="1"/>
              <a:t>GoogLeNet</a:t>
            </a:r>
            <a:r>
              <a:rPr lang="en-US" sz="3200" dirty="0"/>
              <a:t>.</a:t>
            </a:r>
            <a:endParaRPr lang="en-IN" sz="3200" dirty="0"/>
          </a:p>
        </p:txBody>
      </p:sp>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743200" y="1066800"/>
            <a:ext cx="6248400" cy="556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325155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EAF7C-2807-4A87-BE93-3665908CC3FF}"/>
              </a:ext>
            </a:extLst>
          </p:cNvPr>
          <p:cNvSpPr>
            <a:spLocks noGrp="1"/>
          </p:cNvSpPr>
          <p:nvPr>
            <p:ph type="title"/>
          </p:nvPr>
        </p:nvSpPr>
        <p:spPr/>
        <p:txBody>
          <a:bodyPr/>
          <a:lstStyle/>
          <a:p>
            <a:r>
              <a:rPr lang="en-US" sz="1800" b="0" i="0" u="none" strike="noStrike" baseline="0">
                <a:latin typeface="NimbusRomNo9L-Medi"/>
              </a:rPr>
              <a:t>  Motivation </a:t>
            </a:r>
            <a:r>
              <a:rPr lang="en-US" sz="1800" b="0" i="0" u="none" strike="noStrike" baseline="0" dirty="0">
                <a:latin typeface="NimbusRomNo9L-Medi"/>
              </a:rPr>
              <a:t>and High Level Considerations</a:t>
            </a:r>
            <a:endParaRPr lang="en-US" dirty="0"/>
          </a:p>
        </p:txBody>
      </p:sp>
      <p:sp>
        <p:nvSpPr>
          <p:cNvPr id="3" name="Content Placeholder 2">
            <a:extLst>
              <a:ext uri="{FF2B5EF4-FFF2-40B4-BE49-F238E27FC236}">
                <a16:creationId xmlns:a16="http://schemas.microsoft.com/office/drawing/2014/main" id="{E6B5A818-01E2-4821-8214-BA14D2C414D2}"/>
              </a:ext>
            </a:extLst>
          </p:cNvPr>
          <p:cNvSpPr>
            <a:spLocks noGrp="1"/>
          </p:cNvSpPr>
          <p:nvPr>
            <p:ph idx="1"/>
          </p:nvPr>
        </p:nvSpPr>
        <p:spPr/>
        <p:txBody>
          <a:bodyPr>
            <a:normAutofit fontScale="92500"/>
          </a:bodyPr>
          <a:lstStyle/>
          <a:p>
            <a:pPr algn="just"/>
            <a:r>
              <a:rPr lang="en-US" sz="1800" b="0" i="0" u="none" strike="noStrike" baseline="0" dirty="0">
                <a:latin typeface="NimbusRomNo9L-Regu"/>
              </a:rPr>
              <a:t>The most straightforward way of improving the performance of deep neural networks is by increasing their size. This includes both increasing the depth – the number of levels – of the network and its width: the number of units at each level. This is as an easy and safe way of training higher quality models, especially given the availability of a large amount of labeled training data. However this simple solution comes with two major drawbacks.</a:t>
            </a:r>
          </a:p>
          <a:p>
            <a:pPr algn="just"/>
            <a:r>
              <a:rPr lang="en-US" sz="1800" b="0" i="0" u="none" strike="noStrike" baseline="0" dirty="0">
                <a:latin typeface="NimbusRomNo9L-Regu"/>
              </a:rPr>
              <a:t>Bigger size typically means a larger number of parameters, which makes the enlarged network more prone to overfitting, especially if the number of labeled examples in the training set is limited.</a:t>
            </a:r>
          </a:p>
          <a:p>
            <a:pPr algn="just"/>
            <a:r>
              <a:rPr lang="en-US" sz="1800" b="0" i="0" u="none" strike="noStrike" baseline="0" dirty="0">
                <a:latin typeface="NimbusRomNo9L-Regu"/>
              </a:rPr>
              <a:t>This can become a major bottleneck, since the creation of high quality training sets can be tricky and expensive, especially if expert human raters are necessary to distinguish between fine-grained visual categories like those in ImageNet (even in the 1000-class ILSVRC subset) </a:t>
            </a:r>
          </a:p>
          <a:p>
            <a:pPr algn="just"/>
            <a:r>
              <a:rPr lang="en-US" sz="1800" b="0" i="0" u="none" strike="noStrike" baseline="0" dirty="0">
                <a:latin typeface="NimbusRomNo9L-Regu"/>
              </a:rPr>
              <a:t>Another drawback of uniformly increased network size is the dramatically increased use of computational resources. For example, in a deep vision network, if two convolutional layers are chained, any uniform increase in the number of their filters results in a quadratic increase of computation. If the added capacity is used inefficiently (for example, if most weights end up to be close to zero), then a lot of computation is wasted. </a:t>
            </a:r>
          </a:p>
          <a:p>
            <a:pPr algn="just"/>
            <a:r>
              <a:rPr lang="en-US" sz="1800" b="0" i="0" u="none" strike="noStrike" baseline="0" dirty="0">
                <a:latin typeface="NimbusRomNo9L-Regu"/>
              </a:rPr>
              <a:t>Since in practice the computational budget is always finite, an efficient distribution of computing resources is preferred to an indiscriminate increase of size, even when the main objective is to increase the quality of results.</a:t>
            </a:r>
          </a:p>
          <a:p>
            <a:pPr algn="l"/>
            <a:endParaRPr lang="en-US" dirty="0"/>
          </a:p>
        </p:txBody>
      </p:sp>
    </p:spTree>
    <p:extLst>
      <p:ext uri="{BB962C8B-B14F-4D97-AF65-F5344CB8AC3E}">
        <p14:creationId xmlns:p14="http://schemas.microsoft.com/office/powerpoint/2010/main" val="138496671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5122" name="Picture 2"/>
          <p:cNvPicPr>
            <a:picLocks noGrp="1" noChangeAspect="1" noChangeArrowheads="1"/>
          </p:cNvPicPr>
          <p:nvPr>
            <p:ph idx="1"/>
          </p:nvPr>
        </p:nvPicPr>
        <p:blipFill rotWithShape="1">
          <a:blip r:embed="rId2" cstate="print">
            <a:extLst>
              <a:ext uri="{28A0092B-C50C-407E-A947-70E740481C1C}">
                <a14:useLocalDpi xmlns:a14="http://schemas.microsoft.com/office/drawing/2010/main" val="0"/>
              </a:ext>
            </a:extLst>
          </a:blip>
          <a:srcRect b="82495"/>
          <a:stretch/>
        </p:blipFill>
        <p:spPr bwMode="auto">
          <a:xfrm>
            <a:off x="1524000" y="762000"/>
            <a:ext cx="8686800" cy="525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9362001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5122" name="Picture 2"/>
          <p:cNvPicPr>
            <a:picLocks noGrp="1" noChangeAspect="1" noChangeArrowheads="1"/>
          </p:cNvPicPr>
          <p:nvPr>
            <p:ph idx="1"/>
          </p:nvPr>
        </p:nvPicPr>
        <p:blipFill rotWithShape="1">
          <a:blip r:embed="rId2" cstate="print">
            <a:extLst>
              <a:ext uri="{28A0092B-C50C-407E-A947-70E740481C1C}">
                <a14:useLocalDpi xmlns:a14="http://schemas.microsoft.com/office/drawing/2010/main" val="0"/>
              </a:ext>
            </a:extLst>
          </a:blip>
          <a:srcRect t="17636" b="62053"/>
          <a:stretch/>
        </p:blipFill>
        <p:spPr bwMode="auto">
          <a:xfrm>
            <a:off x="1676400" y="1600201"/>
            <a:ext cx="8839200" cy="495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8219901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5122" name="Picture 2"/>
          <p:cNvPicPr>
            <a:picLocks noGrp="1" noChangeAspect="1" noChangeArrowheads="1"/>
          </p:cNvPicPr>
          <p:nvPr>
            <p:ph idx="1"/>
          </p:nvPr>
        </p:nvPicPr>
        <p:blipFill rotWithShape="1">
          <a:blip r:embed="rId3" cstate="print">
            <a:extLst>
              <a:ext uri="{28A0092B-C50C-407E-A947-70E740481C1C}">
                <a14:useLocalDpi xmlns:a14="http://schemas.microsoft.com/office/drawing/2010/main" val="0"/>
              </a:ext>
            </a:extLst>
          </a:blip>
          <a:srcRect l="858" t="37829" r="-858" b="43320"/>
          <a:stretch/>
        </p:blipFill>
        <p:spPr bwMode="auto">
          <a:xfrm>
            <a:off x="1748972" y="1614715"/>
            <a:ext cx="8309428" cy="40458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6809561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Grp="1" noChangeAspect="1" noChangeArrowheads="1"/>
          </p:cNvPicPr>
          <p:nvPr>
            <p:ph idx="1"/>
          </p:nvPr>
        </p:nvPicPr>
        <p:blipFill rotWithShape="1">
          <a:blip r:embed="rId2" cstate="print">
            <a:extLst>
              <a:ext uri="{28A0092B-C50C-407E-A947-70E740481C1C}">
                <a14:useLocalDpi xmlns:a14="http://schemas.microsoft.com/office/drawing/2010/main" val="0"/>
              </a:ext>
            </a:extLst>
          </a:blip>
          <a:srcRect l="544" t="77285" r="-544" b="540"/>
          <a:stretch/>
        </p:blipFill>
        <p:spPr bwMode="auto">
          <a:xfrm>
            <a:off x="1600200" y="1006567"/>
            <a:ext cx="8915400" cy="54668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3341935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a:bodyPr>
          <a:lstStyle/>
          <a:p>
            <a:r>
              <a:rPr lang="en-US" sz="2400" dirty="0" err="1"/>
              <a:t>GoogLeNet</a:t>
            </a:r>
            <a:r>
              <a:rPr lang="en-US" sz="2400" dirty="0"/>
              <a:t> network with all the bells and whistles…</a:t>
            </a:r>
          </a:p>
          <a:p>
            <a:pPr marL="0" indent="0">
              <a:buNone/>
            </a:pPr>
            <a:endParaRPr lang="en-US" sz="2400" dirty="0"/>
          </a:p>
          <a:p>
            <a:pPr marL="0" indent="0">
              <a:buNone/>
            </a:pPr>
            <a:r>
              <a:rPr lang="en-US" sz="2400" dirty="0"/>
              <a:t>Page 7 of the paper</a:t>
            </a:r>
            <a:endParaRPr lang="en-IN" sz="2400" dirty="0"/>
          </a:p>
        </p:txBody>
      </p:sp>
    </p:spTree>
    <p:extLst>
      <p:ext uri="{BB962C8B-B14F-4D97-AF65-F5344CB8AC3E}">
        <p14:creationId xmlns:p14="http://schemas.microsoft.com/office/powerpoint/2010/main" val="35474203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7170" name="Picture 2"/>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28545" t="35516" r="15923" b="14135"/>
          <a:stretch/>
        </p:blipFill>
        <p:spPr bwMode="auto">
          <a:xfrm>
            <a:off x="2819400" y="1981200"/>
            <a:ext cx="7025931" cy="3581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6801014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Beauty on </a:t>
            </a:r>
            <a:r>
              <a:rPr lang="en-IN" dirty="0" err="1"/>
              <a:t>InceptionNet</a:t>
            </a:r>
            <a:endParaRPr lang="en-IN" dirty="0"/>
          </a:p>
        </p:txBody>
      </p:sp>
      <p:sp>
        <p:nvSpPr>
          <p:cNvPr id="3" name="Content Placeholder 2"/>
          <p:cNvSpPr>
            <a:spLocks noGrp="1"/>
          </p:cNvSpPr>
          <p:nvPr>
            <p:ph idx="1"/>
          </p:nvPr>
        </p:nvSpPr>
        <p:spPr/>
        <p:txBody>
          <a:bodyPr>
            <a:normAutofit/>
          </a:bodyPr>
          <a:lstStyle/>
          <a:p>
            <a:r>
              <a:rPr lang="en-US" sz="2000" dirty="0"/>
              <a:t>Inception increases the network space from which the </a:t>
            </a:r>
            <a:r>
              <a:rPr lang="en-US" sz="2000" u="sng" dirty="0"/>
              <a:t>best network is to be chosen via training. </a:t>
            </a:r>
          </a:p>
          <a:p>
            <a:r>
              <a:rPr lang="en-US" sz="2000" dirty="0"/>
              <a:t>Each inception module is able to capture salient features at different levels. </a:t>
            </a:r>
            <a:r>
              <a:rPr lang="en-US" sz="2000" u="sng" dirty="0"/>
              <a:t>Global features </a:t>
            </a:r>
            <a:r>
              <a:rPr lang="en-US" sz="2000" dirty="0"/>
              <a:t>are captured by the 5x5 </a:t>
            </a:r>
            <a:r>
              <a:rPr lang="en-US" sz="2000" dirty="0" err="1"/>
              <a:t>conv</a:t>
            </a:r>
            <a:r>
              <a:rPr lang="en-US" sz="2000" dirty="0"/>
              <a:t> layer, while the 3x3 </a:t>
            </a:r>
            <a:r>
              <a:rPr lang="en-US" sz="2000" dirty="0" err="1"/>
              <a:t>conv</a:t>
            </a:r>
            <a:r>
              <a:rPr lang="en-US" sz="2000" dirty="0"/>
              <a:t> layer is prone to capturing </a:t>
            </a:r>
            <a:r>
              <a:rPr lang="en-US" sz="2000" u="sng" dirty="0"/>
              <a:t>distributed features</a:t>
            </a:r>
            <a:r>
              <a:rPr lang="en-US" sz="2000" dirty="0"/>
              <a:t>. </a:t>
            </a:r>
          </a:p>
          <a:p>
            <a:r>
              <a:rPr lang="en-US" sz="2000" dirty="0"/>
              <a:t>The max-pooling operation is responsible of capturing </a:t>
            </a:r>
            <a:r>
              <a:rPr lang="en-US" sz="2000" u="sng" dirty="0"/>
              <a:t>low level features </a:t>
            </a:r>
            <a:r>
              <a:rPr lang="en-US" sz="2000" dirty="0"/>
              <a:t>that standout in a neighborhood. At a given level, all of these features are extracted and concatenated before it is fed to next layer. </a:t>
            </a:r>
          </a:p>
          <a:p>
            <a:r>
              <a:rPr lang="en-US" sz="2000" dirty="0"/>
              <a:t>We leave for the network/training </a:t>
            </a:r>
            <a:r>
              <a:rPr lang="en-US" sz="2000" u="sng" dirty="0"/>
              <a:t>to decide what features hold the most </a:t>
            </a:r>
            <a:r>
              <a:rPr lang="en-US" sz="2000" dirty="0"/>
              <a:t>values and weight accordingly.</a:t>
            </a:r>
            <a:endParaRPr lang="en-IN" sz="2000" dirty="0"/>
          </a:p>
        </p:txBody>
      </p:sp>
    </p:spTree>
    <p:extLst>
      <p:ext uri="{BB962C8B-B14F-4D97-AF65-F5344CB8AC3E}">
        <p14:creationId xmlns:p14="http://schemas.microsoft.com/office/powerpoint/2010/main" val="273869510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Competitive Analysis</a:t>
            </a:r>
          </a:p>
        </p:txBody>
      </p:sp>
      <p:sp>
        <p:nvSpPr>
          <p:cNvPr id="3" name="Content Placeholder 2"/>
          <p:cNvSpPr>
            <a:spLocks noGrp="1"/>
          </p:cNvSpPr>
          <p:nvPr>
            <p:ph idx="1"/>
          </p:nvPr>
        </p:nvSpPr>
        <p:spPr/>
        <p:txBody>
          <a:bodyPr/>
          <a:lstStyle/>
          <a:p>
            <a:endParaRPr lang="en-IN"/>
          </a:p>
        </p:txBody>
      </p:sp>
    </p:spTree>
    <p:extLst>
      <p:ext uri="{BB962C8B-B14F-4D97-AF65-F5344CB8AC3E}">
        <p14:creationId xmlns:p14="http://schemas.microsoft.com/office/powerpoint/2010/main" val="92273456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7400" y="152400"/>
            <a:ext cx="8229600" cy="639762"/>
          </a:xfrm>
        </p:spPr>
        <p:txBody>
          <a:bodyPr>
            <a:normAutofit fontScale="90000"/>
          </a:bodyPr>
          <a:lstStyle/>
          <a:p>
            <a:r>
              <a:rPr lang="en-IN" sz="4000" dirty="0"/>
              <a:t>Summary and Competitive Analysis</a:t>
            </a:r>
          </a:p>
        </p:txBody>
      </p:sp>
      <p:pic>
        <p:nvPicPr>
          <p:cNvPr id="614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28800" y="762001"/>
            <a:ext cx="8458200" cy="23948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le 1"/>
          <p:cNvSpPr txBox="1">
            <a:spLocks/>
          </p:cNvSpPr>
          <p:nvPr/>
        </p:nvSpPr>
        <p:spPr>
          <a:xfrm>
            <a:off x="6172200" y="3156858"/>
            <a:ext cx="4114800" cy="348343"/>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1800" i="1" dirty="0"/>
              <a:t>FLOP: Floating Point Operations (FLOP)</a:t>
            </a:r>
          </a:p>
        </p:txBody>
      </p:sp>
      <p:sp>
        <p:nvSpPr>
          <p:cNvPr id="6" name="Content Placeholder 2"/>
          <p:cNvSpPr txBox="1">
            <a:spLocks/>
          </p:cNvSpPr>
          <p:nvPr/>
        </p:nvSpPr>
        <p:spPr>
          <a:xfrm>
            <a:off x="1553029" y="3505200"/>
            <a:ext cx="8962571" cy="3200400"/>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u="sng" dirty="0"/>
              <a:t>A number of comparisons can be drawn:</a:t>
            </a:r>
          </a:p>
          <a:p>
            <a:r>
              <a:rPr lang="en-US" sz="2000" dirty="0" err="1"/>
              <a:t>AlexNet</a:t>
            </a:r>
            <a:r>
              <a:rPr lang="en-US" sz="2000" dirty="0"/>
              <a:t> and ResNet-152, both have about 60M parameters but there is about 10% difference in their top-5 accuracy. But training a ResNet-152 requires a lot of computations (about 10 times more than that of </a:t>
            </a:r>
            <a:r>
              <a:rPr lang="en-US" sz="2000" dirty="0" err="1"/>
              <a:t>AlexNet</a:t>
            </a:r>
            <a:r>
              <a:rPr lang="en-US" sz="2000" dirty="0"/>
              <a:t>) which means more </a:t>
            </a:r>
            <a:r>
              <a:rPr lang="en-US" sz="2000" dirty="0" err="1"/>
              <a:t>more</a:t>
            </a:r>
            <a:r>
              <a:rPr lang="en-US" sz="2000" dirty="0"/>
              <a:t> training time and energy required.</a:t>
            </a:r>
          </a:p>
          <a:p>
            <a:r>
              <a:rPr lang="en-US" sz="2000" dirty="0" err="1"/>
              <a:t>VGGNet</a:t>
            </a:r>
            <a:r>
              <a:rPr lang="en-US" sz="2000" dirty="0"/>
              <a:t> not only has a higher number of parameters and FLOP as compared to ResNet-152, but also has a decreased accuracy. It takes more time to train a </a:t>
            </a:r>
            <a:r>
              <a:rPr lang="en-US" sz="2000" dirty="0" err="1"/>
              <a:t>VGGNet</a:t>
            </a:r>
            <a:r>
              <a:rPr lang="en-US" sz="2000" dirty="0"/>
              <a:t> with a reduced accuracy.</a:t>
            </a:r>
          </a:p>
          <a:p>
            <a:r>
              <a:rPr lang="en-US" sz="2000" dirty="0"/>
              <a:t>Training an </a:t>
            </a:r>
            <a:r>
              <a:rPr lang="en-US" sz="2000" dirty="0" err="1"/>
              <a:t>AlexNet</a:t>
            </a:r>
            <a:r>
              <a:rPr lang="en-US" sz="2000" dirty="0"/>
              <a:t> takes about the same time as training Inception. The memory requirements is 10 times less with an improved accuracy (about 9%)</a:t>
            </a:r>
          </a:p>
          <a:p>
            <a:endParaRPr lang="en-IN" sz="2000" dirty="0"/>
          </a:p>
        </p:txBody>
      </p:sp>
    </p:spTree>
    <p:extLst>
      <p:ext uri="{BB962C8B-B14F-4D97-AF65-F5344CB8AC3E}">
        <p14:creationId xmlns:p14="http://schemas.microsoft.com/office/powerpoint/2010/main" val="290143535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r>
              <a:rPr lang="en-IN" dirty="0"/>
              <a:t>Practical using </a:t>
            </a:r>
            <a:r>
              <a:rPr lang="en-IN" dirty="0" err="1"/>
              <a:t>ResNet</a:t>
            </a:r>
            <a:endParaRPr lang="en-IN" dirty="0"/>
          </a:p>
        </p:txBody>
      </p:sp>
    </p:spTree>
    <p:extLst>
      <p:ext uri="{BB962C8B-B14F-4D97-AF65-F5344CB8AC3E}">
        <p14:creationId xmlns:p14="http://schemas.microsoft.com/office/powerpoint/2010/main" val="23990118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Architectural Details</a:t>
            </a:r>
          </a:p>
        </p:txBody>
      </p:sp>
      <p:sp>
        <p:nvSpPr>
          <p:cNvPr id="3" name="Content Placeholder 2"/>
          <p:cNvSpPr>
            <a:spLocks noGrp="1"/>
          </p:cNvSpPr>
          <p:nvPr>
            <p:ph idx="1"/>
          </p:nvPr>
        </p:nvSpPr>
        <p:spPr/>
        <p:txBody>
          <a:bodyPr>
            <a:normAutofit fontScale="92500" lnSpcReduction="20000"/>
          </a:bodyPr>
          <a:lstStyle/>
          <a:p>
            <a:pPr algn="just"/>
            <a:r>
              <a:rPr lang="en-US" dirty="0"/>
              <a:t>The main idea of the Inception architecture is based on finding out how an optimal local sparse structure in a convolutional vision network can be approximated and covered by readily available dense components. </a:t>
            </a:r>
          </a:p>
          <a:p>
            <a:pPr algn="just"/>
            <a:r>
              <a:rPr lang="en-US" dirty="0"/>
              <a:t>Inception architecture are restricted to filter sizes 1×1, 3×3 and 5×5, however this decision was based more on convenience rather than necessity.</a:t>
            </a:r>
          </a:p>
          <a:p>
            <a:pPr algn="just"/>
            <a:r>
              <a:rPr lang="en-US" dirty="0"/>
              <a:t> It also means that the suggested architecture is a combination of all those layers with their output filter banks concatenated into a single output vector forming the input of the next stage.</a:t>
            </a:r>
          </a:p>
          <a:p>
            <a:pPr algn="just"/>
            <a:r>
              <a:rPr lang="en-US" dirty="0"/>
              <a:t> Additionally, since pooling operations have been essential for the success in current state of the art convolutional networks, it suggests that adding an alternative parallel pooling path in each such stage should have additional beneficial effect, too</a:t>
            </a:r>
          </a:p>
        </p:txBody>
      </p:sp>
    </p:spTree>
    <p:extLst>
      <p:ext uri="{BB962C8B-B14F-4D97-AF65-F5344CB8AC3E}">
        <p14:creationId xmlns:p14="http://schemas.microsoft.com/office/powerpoint/2010/main" val="364054857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274638"/>
            <a:ext cx="8534400" cy="1143000"/>
          </a:xfrm>
        </p:spPr>
        <p:txBody>
          <a:bodyPr>
            <a:normAutofit/>
          </a:bodyPr>
          <a:lstStyle/>
          <a:p>
            <a:r>
              <a:rPr lang="en-IN" sz="3600" dirty="0"/>
              <a:t>Classify </a:t>
            </a:r>
            <a:r>
              <a:rPr lang="en-IN" sz="3600" dirty="0" err="1"/>
              <a:t>ImageNet</a:t>
            </a:r>
            <a:r>
              <a:rPr lang="en-IN" sz="3600" dirty="0"/>
              <a:t> classes with ResNet50</a:t>
            </a:r>
          </a:p>
        </p:txBody>
      </p:sp>
      <p:pic>
        <p:nvPicPr>
          <p:cNvPr id="6146" name="Picture 2"/>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25706" t="24350" r="22027" b="34037"/>
          <a:stretch/>
        </p:blipFill>
        <p:spPr bwMode="auto">
          <a:xfrm>
            <a:off x="1676400" y="1600200"/>
            <a:ext cx="8852115" cy="396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1578247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Generating Image Descriptions</a:t>
            </a:r>
          </a:p>
        </p:txBody>
      </p:sp>
      <p:pic>
        <p:nvPicPr>
          <p:cNvPr id="1126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350678" y="1600201"/>
            <a:ext cx="5490644"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434484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600" b="1" dirty="0"/>
              <a:t>Limitations of Transfer Learning</a:t>
            </a:r>
          </a:p>
        </p:txBody>
      </p:sp>
      <p:sp>
        <p:nvSpPr>
          <p:cNvPr id="3" name="Content Placeholder 2"/>
          <p:cNvSpPr>
            <a:spLocks noGrp="1"/>
          </p:cNvSpPr>
          <p:nvPr>
            <p:ph idx="1"/>
          </p:nvPr>
        </p:nvSpPr>
        <p:spPr/>
        <p:txBody>
          <a:bodyPr/>
          <a:lstStyle/>
          <a:p>
            <a:r>
              <a:rPr lang="en-US" dirty="0"/>
              <a:t>One of the biggest limitations to transfer learning is the problem of negative transfer.</a:t>
            </a:r>
          </a:p>
          <a:p>
            <a:r>
              <a:rPr lang="en-US" dirty="0"/>
              <a:t>Similar Data…. Over fitting while training</a:t>
            </a:r>
          </a:p>
          <a:p>
            <a:r>
              <a:rPr lang="en-US" dirty="0"/>
              <a:t>You can not remove layers with confidence to reduce the number of parameters.</a:t>
            </a:r>
          </a:p>
          <a:p>
            <a:r>
              <a:rPr lang="en-US" dirty="0"/>
              <a:t>You use it as a black box…. </a:t>
            </a:r>
          </a:p>
          <a:p>
            <a:endParaRPr lang="en-IN" dirty="0"/>
          </a:p>
        </p:txBody>
      </p:sp>
    </p:spTree>
    <p:extLst>
      <p:ext uri="{BB962C8B-B14F-4D97-AF65-F5344CB8AC3E}">
        <p14:creationId xmlns:p14="http://schemas.microsoft.com/office/powerpoint/2010/main" val="49358483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282B6-55AF-4C4A-943A-E3C688E89C36}"/>
              </a:ext>
            </a:extLst>
          </p:cNvPr>
          <p:cNvSpPr>
            <a:spLocks noGrp="1"/>
          </p:cNvSpPr>
          <p:nvPr>
            <p:ph type="title"/>
          </p:nvPr>
        </p:nvSpPr>
        <p:spPr/>
        <p:txBody>
          <a:bodyPr/>
          <a:lstStyle/>
          <a:p>
            <a:r>
              <a:rPr lang="en-US" b="1" dirty="0" err="1"/>
              <a:t>DenseNet</a:t>
            </a:r>
            <a:br>
              <a:rPr lang="en-US" b="1" dirty="0"/>
            </a:br>
            <a:endParaRPr lang="en-US" dirty="0"/>
          </a:p>
        </p:txBody>
      </p:sp>
      <p:sp>
        <p:nvSpPr>
          <p:cNvPr id="3" name="Content Placeholder 2">
            <a:extLst>
              <a:ext uri="{FF2B5EF4-FFF2-40B4-BE49-F238E27FC236}">
                <a16:creationId xmlns:a16="http://schemas.microsoft.com/office/drawing/2014/main" id="{6476D954-E06A-4425-A0CA-8FA63BAED5FB}"/>
              </a:ext>
            </a:extLst>
          </p:cNvPr>
          <p:cNvSpPr>
            <a:spLocks noGrp="1"/>
          </p:cNvSpPr>
          <p:nvPr>
            <p:ph idx="1"/>
          </p:nvPr>
        </p:nvSpPr>
        <p:spPr/>
        <p:txBody>
          <a:bodyPr/>
          <a:lstStyle/>
          <a:p>
            <a:r>
              <a:rPr lang="en-US" dirty="0" err="1"/>
              <a:t>DenseNet</a:t>
            </a:r>
            <a:r>
              <a:rPr lang="en-US" dirty="0"/>
              <a:t> is composed of Dense blocks as shown below. Within those blocks, the layers are densely connected together: Each layer gets the input from previous layers output feature maps. This extreme reuse of residuals creates deep supervision because every layer receives more supervision from the previous layer and thus loss function will react accordingly and due to this methodology, it makes it a more powerful network.</a:t>
            </a:r>
          </a:p>
        </p:txBody>
      </p:sp>
    </p:spTree>
    <p:extLst>
      <p:ext uri="{BB962C8B-B14F-4D97-AF65-F5344CB8AC3E}">
        <p14:creationId xmlns:p14="http://schemas.microsoft.com/office/powerpoint/2010/main" val="423305055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0D5AA-E7BD-492A-98DF-B93886AB70BC}"/>
              </a:ext>
            </a:extLst>
          </p:cNvPr>
          <p:cNvSpPr>
            <a:spLocks noGrp="1"/>
          </p:cNvSpPr>
          <p:nvPr>
            <p:ph type="title"/>
          </p:nvPr>
        </p:nvSpPr>
        <p:spPr/>
        <p:txBody>
          <a:bodyPr/>
          <a:lstStyle/>
          <a:p>
            <a:r>
              <a:rPr lang="en-US" dirty="0"/>
              <a:t>Block Diagram of </a:t>
            </a:r>
            <a:r>
              <a:rPr lang="en-US" dirty="0" err="1"/>
              <a:t>DenseNet</a:t>
            </a:r>
            <a:endParaRPr lang="en-US" dirty="0"/>
          </a:p>
        </p:txBody>
      </p:sp>
      <p:pic>
        <p:nvPicPr>
          <p:cNvPr id="5" name="Content Placeholder 4">
            <a:extLst>
              <a:ext uri="{FF2B5EF4-FFF2-40B4-BE49-F238E27FC236}">
                <a16:creationId xmlns:a16="http://schemas.microsoft.com/office/drawing/2014/main" id="{143A15F0-1C7B-4BF0-9E88-E93185A2BA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85362" y="1825625"/>
            <a:ext cx="6221275" cy="4351338"/>
          </a:xfrm>
        </p:spPr>
      </p:pic>
    </p:spTree>
    <p:extLst>
      <p:ext uri="{BB962C8B-B14F-4D97-AF65-F5344CB8AC3E}">
        <p14:creationId xmlns:p14="http://schemas.microsoft.com/office/powerpoint/2010/main" val="155791630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D3630-BC19-45DB-9A53-5BD897AC5AE0}"/>
              </a:ext>
            </a:extLst>
          </p:cNvPr>
          <p:cNvSpPr>
            <a:spLocks noGrp="1"/>
          </p:cNvSpPr>
          <p:nvPr>
            <p:ph type="title"/>
          </p:nvPr>
        </p:nvSpPr>
        <p:spPr/>
        <p:txBody>
          <a:bodyPr/>
          <a:lstStyle/>
          <a:p>
            <a:r>
              <a:rPr lang="en-US" dirty="0" err="1"/>
              <a:t>DenseNet</a:t>
            </a:r>
            <a:r>
              <a:rPr lang="en-US" dirty="0"/>
              <a:t> consists of 2 blocks:</a:t>
            </a:r>
          </a:p>
        </p:txBody>
      </p:sp>
      <p:sp>
        <p:nvSpPr>
          <p:cNvPr id="3" name="Content Placeholder 2">
            <a:extLst>
              <a:ext uri="{FF2B5EF4-FFF2-40B4-BE49-F238E27FC236}">
                <a16:creationId xmlns:a16="http://schemas.microsoft.com/office/drawing/2014/main" id="{903480A4-E21D-44DF-A956-A2AD3CD89B3D}"/>
              </a:ext>
            </a:extLst>
          </p:cNvPr>
          <p:cNvSpPr>
            <a:spLocks noGrp="1"/>
          </p:cNvSpPr>
          <p:nvPr>
            <p:ph idx="1"/>
          </p:nvPr>
        </p:nvSpPr>
        <p:spPr/>
        <p:txBody>
          <a:bodyPr>
            <a:normAutofit fontScale="92500" lnSpcReduction="10000"/>
          </a:bodyPr>
          <a:lstStyle/>
          <a:p>
            <a:pPr>
              <a:buFont typeface="+mj-lt"/>
              <a:buAutoNum type="arabicPeriod"/>
            </a:pPr>
            <a:r>
              <a:rPr lang="en-US" dirty="0"/>
              <a:t>Dense block: A single block consists of these layers:</a:t>
            </a:r>
          </a:p>
          <a:p>
            <a:pPr>
              <a:buFont typeface="Arial" panose="020B0604020202020204" pitchFamily="34" charset="0"/>
              <a:buChar char="•"/>
            </a:pPr>
            <a:r>
              <a:rPr lang="en-US" dirty="0"/>
              <a:t>Batch Normalization</a:t>
            </a:r>
          </a:p>
          <a:p>
            <a:pPr>
              <a:buFont typeface="Arial" panose="020B0604020202020204" pitchFamily="34" charset="0"/>
              <a:buChar char="•"/>
            </a:pPr>
            <a:r>
              <a:rPr lang="en-US" dirty="0" err="1"/>
              <a:t>ReLU</a:t>
            </a:r>
            <a:r>
              <a:rPr lang="en-US" dirty="0"/>
              <a:t> Activation</a:t>
            </a:r>
          </a:p>
          <a:p>
            <a:pPr>
              <a:buFont typeface="Arial" panose="020B0604020202020204" pitchFamily="34" charset="0"/>
              <a:buChar char="•"/>
            </a:pPr>
            <a:r>
              <a:rPr lang="en-US" dirty="0"/>
              <a:t>3x3 Convolution</a:t>
            </a:r>
          </a:p>
          <a:p>
            <a:r>
              <a:rPr lang="en-US" dirty="0"/>
              <a:t>2. Transition layer: In ResNet sum of residual will be performed, instead of summing residual </a:t>
            </a:r>
            <a:r>
              <a:rPr lang="en-US" dirty="0" err="1"/>
              <a:t>Densenet</a:t>
            </a:r>
            <a:r>
              <a:rPr lang="en-US" dirty="0"/>
              <a:t> concatenates all the feature maps. This layer is made of</a:t>
            </a:r>
          </a:p>
          <a:p>
            <a:pPr>
              <a:buFont typeface="Arial" panose="020B0604020202020204" pitchFamily="34" charset="0"/>
              <a:buChar char="•"/>
            </a:pPr>
            <a:r>
              <a:rPr lang="en-US" dirty="0"/>
              <a:t>Batch Normalization</a:t>
            </a:r>
          </a:p>
          <a:p>
            <a:pPr>
              <a:buFont typeface="Arial" panose="020B0604020202020204" pitchFamily="34" charset="0"/>
              <a:buChar char="•"/>
            </a:pPr>
            <a:r>
              <a:rPr lang="en-US" dirty="0"/>
              <a:t>1x1 Convolution</a:t>
            </a:r>
          </a:p>
          <a:p>
            <a:pPr>
              <a:buFont typeface="Arial" panose="020B0604020202020204" pitchFamily="34" charset="0"/>
              <a:buChar char="•"/>
            </a:pPr>
            <a:r>
              <a:rPr lang="en-US" dirty="0"/>
              <a:t>Average Pooling</a:t>
            </a:r>
          </a:p>
          <a:p>
            <a:endParaRPr lang="en-US" dirty="0"/>
          </a:p>
        </p:txBody>
      </p:sp>
    </p:spTree>
    <p:extLst>
      <p:ext uri="{BB962C8B-B14F-4D97-AF65-F5344CB8AC3E}">
        <p14:creationId xmlns:p14="http://schemas.microsoft.com/office/powerpoint/2010/main" val="39052223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89670-C008-431B-9AB0-09BC9B80D9D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010D8D0-19CA-4290-B008-B80E6BF3DAF6}"/>
              </a:ext>
            </a:extLst>
          </p:cNvPr>
          <p:cNvSpPr>
            <a:spLocks noGrp="1"/>
          </p:cNvSpPr>
          <p:nvPr>
            <p:ph idx="1"/>
          </p:nvPr>
        </p:nvSpPr>
        <p:spPr/>
        <p:txBody>
          <a:bodyPr/>
          <a:lstStyle/>
          <a:p>
            <a:r>
              <a:rPr lang="en-US" dirty="0"/>
              <a:t>Basically, </a:t>
            </a:r>
            <a:r>
              <a:rPr lang="en-US" dirty="0" err="1"/>
              <a:t>Densenet’s</a:t>
            </a:r>
            <a:r>
              <a:rPr lang="en-US" dirty="0"/>
              <a:t> convolution generates less number of feature maps. </a:t>
            </a:r>
          </a:p>
          <a:p>
            <a:r>
              <a:rPr lang="en-US" dirty="0" err="1"/>
              <a:t>DenseNet</a:t>
            </a:r>
            <a:r>
              <a:rPr lang="en-US" dirty="0"/>
              <a:t> has a lower need for wide layers because as layers are densely connected there is little redundancy in the learned features. </a:t>
            </a:r>
          </a:p>
          <a:p>
            <a:r>
              <a:rPr lang="en-US" dirty="0"/>
              <a:t>Layers of dense block share a piece of collective knowledge.</a:t>
            </a:r>
          </a:p>
          <a:p>
            <a:r>
              <a:rPr lang="en-US" dirty="0"/>
              <a:t> The number of output feature maps of a layer is defined as the growth rate. </a:t>
            </a:r>
          </a:p>
          <a:p>
            <a:r>
              <a:rPr lang="en-US" dirty="0"/>
              <a:t>Eventually, the growth rate controls how much new information each layer contributes to the globally.</a:t>
            </a:r>
          </a:p>
        </p:txBody>
      </p:sp>
    </p:spTree>
    <p:extLst>
      <p:ext uri="{BB962C8B-B14F-4D97-AF65-F5344CB8AC3E}">
        <p14:creationId xmlns:p14="http://schemas.microsoft.com/office/powerpoint/2010/main" val="309642237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7CE34-8099-49F8-922A-28D5F67AFD02}"/>
              </a:ext>
            </a:extLst>
          </p:cNvPr>
          <p:cNvSpPr>
            <a:spLocks noGrp="1"/>
          </p:cNvSpPr>
          <p:nvPr>
            <p:ph type="title"/>
          </p:nvPr>
        </p:nvSpPr>
        <p:spPr/>
        <p:txBody>
          <a:bodyPr/>
          <a:lstStyle/>
          <a:p>
            <a:r>
              <a:rPr lang="en-US" dirty="0" err="1"/>
              <a:t>DenseNet</a:t>
            </a:r>
            <a:r>
              <a:rPr lang="en-US" dirty="0"/>
              <a:t> Architecture</a:t>
            </a:r>
          </a:p>
        </p:txBody>
      </p:sp>
      <p:pic>
        <p:nvPicPr>
          <p:cNvPr id="5" name="Content Placeholder 4">
            <a:extLst>
              <a:ext uri="{FF2B5EF4-FFF2-40B4-BE49-F238E27FC236}">
                <a16:creationId xmlns:a16="http://schemas.microsoft.com/office/drawing/2014/main" id="{EF11157A-FCAA-4CD3-B634-4C2CA545238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28812" y="2172494"/>
            <a:ext cx="8334375" cy="3657600"/>
          </a:xfrm>
        </p:spPr>
      </p:pic>
    </p:spTree>
    <p:extLst>
      <p:ext uri="{BB962C8B-B14F-4D97-AF65-F5344CB8AC3E}">
        <p14:creationId xmlns:p14="http://schemas.microsoft.com/office/powerpoint/2010/main" val="199586140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61B04-DA2D-4542-8BA5-F4E492D6C0D1}"/>
              </a:ext>
            </a:extLst>
          </p:cNvPr>
          <p:cNvSpPr>
            <a:spLocks noGrp="1"/>
          </p:cNvSpPr>
          <p:nvPr>
            <p:ph type="title"/>
          </p:nvPr>
        </p:nvSpPr>
        <p:spPr/>
        <p:txBody>
          <a:bodyPr/>
          <a:lstStyle/>
          <a:p>
            <a:r>
              <a:rPr lang="en-US" dirty="0" err="1"/>
              <a:t>DenseNet</a:t>
            </a:r>
            <a:endParaRPr lang="en-US" dirty="0"/>
          </a:p>
        </p:txBody>
      </p:sp>
      <p:sp>
        <p:nvSpPr>
          <p:cNvPr id="3" name="Content Placeholder 2">
            <a:extLst>
              <a:ext uri="{FF2B5EF4-FFF2-40B4-BE49-F238E27FC236}">
                <a16:creationId xmlns:a16="http://schemas.microsoft.com/office/drawing/2014/main" id="{BDDEEC18-7FDC-4F5A-9947-63E0C097B0E6}"/>
              </a:ext>
            </a:extLst>
          </p:cNvPr>
          <p:cNvSpPr>
            <a:spLocks noGrp="1"/>
          </p:cNvSpPr>
          <p:nvPr>
            <p:ph idx="1"/>
          </p:nvPr>
        </p:nvSpPr>
        <p:spPr/>
        <p:txBody>
          <a:bodyPr/>
          <a:lstStyle/>
          <a:p>
            <a:r>
              <a:rPr lang="en-US" dirty="0"/>
              <a:t>In a nutshell, the </a:t>
            </a:r>
            <a:r>
              <a:rPr lang="en-US" dirty="0" err="1"/>
              <a:t>DenseNet</a:t>
            </a:r>
            <a:r>
              <a:rPr lang="en-US" dirty="0"/>
              <a:t> architecture uses the residual mechanism to its maximum by making every layer densely connected to its subsequent layers.</a:t>
            </a:r>
          </a:p>
          <a:p>
            <a:r>
              <a:rPr lang="en-US" dirty="0"/>
              <a:t> Model’s compactness makes the learned features non-redundant as they are all shared through a collective knowledge. </a:t>
            </a:r>
          </a:p>
          <a:p>
            <a:r>
              <a:rPr lang="en-US" dirty="0"/>
              <a:t>To train deep networks that are densely connected because of implicit deep supervision where the gradient is flowing back more easily due to short connections.</a:t>
            </a:r>
          </a:p>
        </p:txBody>
      </p:sp>
    </p:spTree>
    <p:extLst>
      <p:ext uri="{BB962C8B-B14F-4D97-AF65-F5344CB8AC3E}">
        <p14:creationId xmlns:p14="http://schemas.microsoft.com/office/powerpoint/2010/main" val="426989049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59F5D-8D63-4652-9EAB-D3E46D0A8DF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88D5A4B-6E96-4F49-BC46-344E6571D78A}"/>
              </a:ext>
            </a:extLst>
          </p:cNvPr>
          <p:cNvSpPr>
            <a:spLocks noGrp="1"/>
          </p:cNvSpPr>
          <p:nvPr>
            <p:ph idx="1"/>
          </p:nvPr>
        </p:nvSpPr>
        <p:spPr/>
        <p:txBody>
          <a:bodyPr/>
          <a:lstStyle/>
          <a:p>
            <a:r>
              <a:rPr lang="en-US" dirty="0">
                <a:hlinkClick r:id="rId2"/>
              </a:rPr>
              <a:t>https://www.youtube.com/watch?v=p047WxBf-qA</a:t>
            </a:r>
            <a:r>
              <a:rPr lang="en-US" dirty="0"/>
              <a:t> </a:t>
            </a:r>
          </a:p>
        </p:txBody>
      </p:sp>
    </p:spTree>
    <p:extLst>
      <p:ext uri="{BB962C8B-B14F-4D97-AF65-F5344CB8AC3E}">
        <p14:creationId xmlns:p14="http://schemas.microsoft.com/office/powerpoint/2010/main" val="7304444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19110-7DCD-4C68-824B-D050BA3B701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7298A70-06A5-412F-B0E6-B8DFD69DBC27}"/>
              </a:ext>
            </a:extLst>
          </p:cNvPr>
          <p:cNvSpPr>
            <a:spLocks noGrp="1"/>
          </p:cNvSpPr>
          <p:nvPr>
            <p:ph idx="1"/>
          </p:nvPr>
        </p:nvSpPr>
        <p:spPr/>
        <p:txBody>
          <a:bodyPr/>
          <a:lstStyle/>
          <a:p>
            <a:pPr algn="l"/>
            <a:r>
              <a:rPr lang="en-US" sz="2800" b="0" i="0" u="none" strike="noStrike" baseline="0" dirty="0">
                <a:latin typeface="NimbusRomNo9L-Regu"/>
              </a:rPr>
              <a:t>As these “Inception modules” are stacked on top of each other, their output correlation statistics are bound to vary: </a:t>
            </a:r>
          </a:p>
          <a:p>
            <a:pPr algn="l"/>
            <a:r>
              <a:rPr lang="en-US" dirty="0">
                <a:latin typeface="NimbusRomNo9L-Regu"/>
              </a:rPr>
              <a:t>A</a:t>
            </a:r>
            <a:r>
              <a:rPr lang="en-US" sz="2800" b="0" i="0" u="none" strike="noStrike" baseline="0" dirty="0">
                <a:latin typeface="NimbusRomNo9L-Regu"/>
              </a:rPr>
              <a:t>s features of higher abstraction are captured by higher layers, their spatial concentration is expected to decrease suggesting that the ratio of </a:t>
            </a:r>
            <a:r>
              <a:rPr lang="en-US" sz="2800" b="0" i="0" u="none" strike="noStrike" baseline="0" dirty="0">
                <a:latin typeface="CMR10"/>
              </a:rPr>
              <a:t>3*3 </a:t>
            </a:r>
            <a:r>
              <a:rPr lang="en-US" sz="2800" b="0" i="0" u="none" strike="noStrike" baseline="0" dirty="0">
                <a:latin typeface="NimbusRomNo9L-Regu"/>
              </a:rPr>
              <a:t>and </a:t>
            </a:r>
            <a:r>
              <a:rPr lang="en-US" sz="2800" b="0" i="0" u="none" strike="noStrike" baseline="0" dirty="0">
                <a:latin typeface="CMR10"/>
              </a:rPr>
              <a:t>5*5 </a:t>
            </a:r>
            <a:r>
              <a:rPr lang="en-US" sz="2800" b="0" i="0" u="none" strike="noStrike" baseline="0" dirty="0">
                <a:latin typeface="NimbusRomNo9L-Regu"/>
              </a:rPr>
              <a:t>convolutions should increase as we move to higher layers.</a:t>
            </a:r>
            <a:endParaRPr lang="en-US" dirty="0"/>
          </a:p>
        </p:txBody>
      </p:sp>
    </p:spTree>
    <p:extLst>
      <p:ext uri="{BB962C8B-B14F-4D97-AF65-F5344CB8AC3E}">
        <p14:creationId xmlns:p14="http://schemas.microsoft.com/office/powerpoint/2010/main" val="253589694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7248809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a:t>
            </a:r>
            <a:r>
              <a:rPr lang="en-US" baseline="30000" dirty="0"/>
              <a:t>st</a:t>
            </a:r>
            <a:r>
              <a:rPr lang="en-US" dirty="0"/>
              <a:t> Inception V1</a:t>
            </a:r>
          </a:p>
        </p:txBody>
      </p:sp>
      <p:pic>
        <p:nvPicPr>
          <p:cNvPr id="5123" name="Picture 3"/>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57589" y="1712834"/>
            <a:ext cx="7933386" cy="43870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47490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EFA35-22CD-2C90-2FF2-A4BE46351D77}"/>
              </a:ext>
            </a:extLst>
          </p:cNvPr>
          <p:cNvSpPr>
            <a:spLocks noGrp="1"/>
          </p:cNvSpPr>
          <p:nvPr>
            <p:ph type="title"/>
          </p:nvPr>
        </p:nvSpPr>
        <p:spPr/>
        <p:txBody>
          <a:bodyPr/>
          <a:lstStyle/>
          <a:p>
            <a:r>
              <a:rPr lang="en-US" dirty="0"/>
              <a:t>Why different size filter </a:t>
            </a:r>
          </a:p>
        </p:txBody>
      </p:sp>
      <p:sp>
        <p:nvSpPr>
          <p:cNvPr id="3" name="Content Placeholder 2">
            <a:extLst>
              <a:ext uri="{FF2B5EF4-FFF2-40B4-BE49-F238E27FC236}">
                <a16:creationId xmlns:a16="http://schemas.microsoft.com/office/drawing/2014/main" id="{A2A22559-85C9-221C-DF22-3CFB85059B13}"/>
              </a:ext>
            </a:extLst>
          </p:cNvPr>
          <p:cNvSpPr>
            <a:spLocks noGrp="1"/>
          </p:cNvSpPr>
          <p:nvPr>
            <p:ph idx="1"/>
          </p:nvPr>
        </p:nvSpPr>
        <p:spPr/>
        <p:txBody>
          <a:bodyPr/>
          <a:lstStyle/>
          <a:p>
            <a:r>
              <a:rPr lang="en-US" dirty="0"/>
              <a:t>As there is change in location of object .</a:t>
            </a:r>
          </a:p>
          <a:p>
            <a:r>
              <a:rPr lang="en-US" dirty="0"/>
              <a:t>Different filters of multiple size on same level, so that we can capture  every kind of information.</a:t>
            </a:r>
          </a:p>
          <a:p>
            <a:r>
              <a:rPr lang="en-US" dirty="0"/>
              <a:t>As sometime information is smaller or bigger in position so to capture this use different size filter. </a:t>
            </a:r>
          </a:p>
          <a:p>
            <a:r>
              <a:rPr lang="en-US" dirty="0"/>
              <a:t>Network is wider in place of deeper.</a:t>
            </a:r>
          </a:p>
          <a:p>
            <a:endParaRPr lang="en-US" dirty="0"/>
          </a:p>
          <a:p>
            <a:pPr marL="0" indent="0">
              <a:buNone/>
            </a:pPr>
            <a:endParaRPr lang="en-US" dirty="0"/>
          </a:p>
        </p:txBody>
      </p:sp>
      <p:pic>
        <p:nvPicPr>
          <p:cNvPr id="4" name="Picture 3">
            <a:extLst>
              <a:ext uri="{FF2B5EF4-FFF2-40B4-BE49-F238E27FC236}">
                <a16:creationId xmlns:a16="http://schemas.microsoft.com/office/drawing/2014/main" id="{A4A66FCE-650D-EFA4-689D-352B5141CCEC}"/>
              </a:ext>
            </a:extLst>
          </p:cNvPr>
          <p:cNvPicPr>
            <a:picLocks noChangeAspect="1"/>
          </p:cNvPicPr>
          <p:nvPr/>
        </p:nvPicPr>
        <p:blipFill>
          <a:blip r:embed="rId2"/>
          <a:stretch>
            <a:fillRect/>
          </a:stretch>
        </p:blipFill>
        <p:spPr>
          <a:xfrm>
            <a:off x="6484705" y="3711956"/>
            <a:ext cx="5183124" cy="3171444"/>
          </a:xfrm>
          <a:prstGeom prst="rect">
            <a:avLst/>
          </a:prstGeom>
        </p:spPr>
      </p:pic>
    </p:spTree>
    <p:extLst>
      <p:ext uri="{BB962C8B-B14F-4D97-AF65-F5344CB8AC3E}">
        <p14:creationId xmlns:p14="http://schemas.microsoft.com/office/powerpoint/2010/main" val="16177538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1723</TotalTime>
  <Words>3403</Words>
  <Application>Microsoft Office PowerPoint</Application>
  <PresentationFormat>Widescreen</PresentationFormat>
  <Paragraphs>180</Paragraphs>
  <Slides>70</Slides>
  <Notes>1</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70</vt:i4>
      </vt:variant>
    </vt:vector>
  </HeadingPairs>
  <TitlesOfParts>
    <vt:vector size="80" baseType="lpstr">
      <vt:lpstr>Arial</vt:lpstr>
      <vt:lpstr>Calibri</vt:lpstr>
      <vt:lpstr>Calibri Light</vt:lpstr>
      <vt:lpstr>CMMI10</vt:lpstr>
      <vt:lpstr>CMR10</vt:lpstr>
      <vt:lpstr>CMSY10</vt:lpstr>
      <vt:lpstr>NimbusRomNo9L-Medi</vt:lpstr>
      <vt:lpstr>NimbusRomNo9L-Regu</vt:lpstr>
      <vt:lpstr>Office Theme</vt:lpstr>
      <vt:lpstr>Bitmap Image</vt:lpstr>
      <vt:lpstr>GoogLeNet - Inception</vt:lpstr>
      <vt:lpstr>GoogLeNet - Inception</vt:lpstr>
      <vt:lpstr>Motivation to GooLeNet</vt:lpstr>
      <vt:lpstr>Research Motivation of Inception Model</vt:lpstr>
      <vt:lpstr>  Motivation and High Level Considerations</vt:lpstr>
      <vt:lpstr>Architectural Details</vt:lpstr>
      <vt:lpstr>PowerPoint Presentation</vt:lpstr>
      <vt:lpstr>1st Inception V1</vt:lpstr>
      <vt:lpstr>Why different size filter </vt:lpstr>
      <vt:lpstr>PowerPoint Presentation</vt:lpstr>
      <vt:lpstr>PowerPoint Presentation</vt:lpstr>
      <vt:lpstr>2nd Module of Inception V1 Dimension Reduction.</vt:lpstr>
      <vt:lpstr>2nd Module of Inception V1, Dimension Reduction</vt:lpstr>
      <vt:lpstr>PowerPoint Presentation</vt:lpstr>
      <vt:lpstr>PowerPoint Presentation</vt:lpstr>
      <vt:lpstr>InceptionV3 </vt:lpstr>
      <vt:lpstr>1. Factorization into Smaller Convolution </vt:lpstr>
      <vt:lpstr>PowerPoint Presentation</vt:lpstr>
      <vt:lpstr>PowerPoint Presentation</vt:lpstr>
      <vt:lpstr>PowerPoint Presentation</vt:lpstr>
      <vt:lpstr>InceptionV3  Layer Architecture </vt:lpstr>
      <vt:lpstr>PowerPoint Presentation</vt:lpstr>
      <vt:lpstr>PowerPoint Presentation</vt:lpstr>
      <vt:lpstr>PowerPoint Presentation</vt:lpstr>
      <vt:lpstr>1× 1 CNN </vt:lpstr>
      <vt:lpstr>PowerPoint Presentation</vt:lpstr>
      <vt:lpstr>PowerPoint Presentation</vt:lpstr>
      <vt:lpstr>PowerPoint Presentation</vt:lpstr>
      <vt:lpstr>PowerPoint Presentation</vt:lpstr>
      <vt:lpstr>Computational Complexity </vt:lpstr>
      <vt:lpstr>GoogLeNet</vt:lpstr>
      <vt:lpstr>Design </vt:lpstr>
      <vt:lpstr>exact structure of the extra network</vt:lpstr>
      <vt:lpstr>PowerPoint Presentation</vt:lpstr>
      <vt:lpstr>Advantages </vt:lpstr>
      <vt:lpstr>PowerPoint Presentation</vt:lpstr>
      <vt:lpstr>PowerPoint Presentation</vt:lpstr>
      <vt:lpstr>Inception </vt:lpstr>
      <vt:lpstr>PowerPoint Presentation</vt:lpstr>
      <vt:lpstr>Inception V3 </vt:lpstr>
      <vt:lpstr>PowerPoint Presentation</vt:lpstr>
      <vt:lpstr>Inception V3 </vt:lpstr>
      <vt:lpstr>PowerPoint Presentation</vt:lpstr>
      <vt:lpstr>Inception Net </vt:lpstr>
      <vt:lpstr>PowerPoint Presentation</vt:lpstr>
      <vt:lpstr>PowerPoint Presentation</vt:lpstr>
      <vt:lpstr>Each inception module consists of four operations in parallel 1x1 conv layer 3x3 conv layer 5x5 conv layer max pooling </vt:lpstr>
      <vt:lpstr>PowerPoint Presentation</vt:lpstr>
      <vt:lpstr>There are multiple version of Inception, the most simplest one being the GoogLeNet.</vt:lpstr>
      <vt:lpstr>PowerPoint Presentation</vt:lpstr>
      <vt:lpstr>PowerPoint Presentation</vt:lpstr>
      <vt:lpstr>PowerPoint Presentation</vt:lpstr>
      <vt:lpstr>PowerPoint Presentation</vt:lpstr>
      <vt:lpstr>PowerPoint Presentation</vt:lpstr>
      <vt:lpstr>PowerPoint Presentation</vt:lpstr>
      <vt:lpstr>Beauty on InceptionNet</vt:lpstr>
      <vt:lpstr>Competitive Analysis</vt:lpstr>
      <vt:lpstr>Summary and Competitive Analysis</vt:lpstr>
      <vt:lpstr>PowerPoint Presentation</vt:lpstr>
      <vt:lpstr>Classify ImageNet classes with ResNet50</vt:lpstr>
      <vt:lpstr>Generating Image Descriptions</vt:lpstr>
      <vt:lpstr>Limitations of Transfer Learning</vt:lpstr>
      <vt:lpstr>DenseNet </vt:lpstr>
      <vt:lpstr>Block Diagram of DenseNet</vt:lpstr>
      <vt:lpstr>DenseNet consists of 2 blocks:</vt:lpstr>
      <vt:lpstr>PowerPoint Presentation</vt:lpstr>
      <vt:lpstr>DenseNet Architecture</vt:lpstr>
      <vt:lpstr>DenseNet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Smita Kulkarni</dc:creator>
  <cp:lastModifiedBy>Kshitij Darwhekar</cp:lastModifiedBy>
  <cp:revision>34</cp:revision>
  <dcterms:created xsi:type="dcterms:W3CDTF">2021-03-08T17:26:07Z</dcterms:created>
  <dcterms:modified xsi:type="dcterms:W3CDTF">2022-09-20T21:23:23Z</dcterms:modified>
</cp:coreProperties>
</file>

<file path=docProps/thumbnail.jpeg>
</file>